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20" r:id="rId1"/>
  </p:sldMasterIdLst>
  <p:sldIdLst>
    <p:sldId id="257" r:id="rId2"/>
    <p:sldId id="352" r:id="rId3"/>
    <p:sldId id="258" r:id="rId4"/>
    <p:sldId id="366" r:id="rId5"/>
    <p:sldId id="353" r:id="rId6"/>
    <p:sldId id="406" r:id="rId7"/>
    <p:sldId id="273" r:id="rId8"/>
    <p:sldId id="275" r:id="rId9"/>
    <p:sldId id="276" r:id="rId10"/>
    <p:sldId id="277" r:id="rId11"/>
    <p:sldId id="377" r:id="rId12"/>
    <p:sldId id="380" r:id="rId13"/>
    <p:sldId id="379" r:id="rId14"/>
    <p:sldId id="407" r:id="rId15"/>
    <p:sldId id="408" r:id="rId16"/>
    <p:sldId id="414" r:id="rId17"/>
    <p:sldId id="418" r:id="rId18"/>
    <p:sldId id="359" r:id="rId19"/>
    <p:sldId id="411" r:id="rId20"/>
    <p:sldId id="395" r:id="rId21"/>
    <p:sldId id="396" r:id="rId22"/>
    <p:sldId id="397" r:id="rId23"/>
    <p:sldId id="404" r:id="rId24"/>
    <p:sldId id="405" r:id="rId25"/>
    <p:sldId id="400" r:id="rId26"/>
    <p:sldId id="401" r:id="rId27"/>
    <p:sldId id="413" r:id="rId28"/>
    <p:sldId id="416" r:id="rId29"/>
    <p:sldId id="415" r:id="rId30"/>
    <p:sldId id="402" r:id="rId31"/>
    <p:sldId id="417" r:id="rId32"/>
    <p:sldId id="419" r:id="rId33"/>
    <p:sldId id="420" r:id="rId34"/>
    <p:sldId id="422" r:id="rId35"/>
    <p:sldId id="421" r:id="rId36"/>
    <p:sldId id="365"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i Gopesh Rayudu Mellamputi" initials="SGR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13" autoAdjust="0"/>
    <p:restoredTop sz="94660"/>
  </p:normalViewPr>
  <p:slideViewPr>
    <p:cSldViewPr snapToGrid="0" showGuides="1">
      <p:cViewPr varScale="1">
        <p:scale>
          <a:sx n="78" d="100"/>
          <a:sy n="78" d="100"/>
        </p:scale>
        <p:origin x="725" y="91"/>
      </p:cViewPr>
      <p:guideLst>
        <p:guide orient="horz" pos="219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tela shamshad" userId="0c2be9836a08ee1b" providerId="LiveId" clId="{5C225907-3A27-4904-B40D-1792DDC9156E}"/>
    <pc:docChg chg="modSld sldOrd">
      <pc:chgData name="ontela shamshad" userId="0c2be9836a08ee1b" providerId="LiveId" clId="{5C225907-3A27-4904-B40D-1792DDC9156E}" dt="2025-04-23T15:14:32.729" v="5" actId="123"/>
      <pc:docMkLst>
        <pc:docMk/>
      </pc:docMkLst>
      <pc:sldChg chg="modSp mod ord">
        <pc:chgData name="ontela shamshad" userId="0c2be9836a08ee1b" providerId="LiveId" clId="{5C225907-3A27-4904-B40D-1792DDC9156E}" dt="2025-04-23T15:13:52.217" v="3"/>
        <pc:sldMkLst>
          <pc:docMk/>
          <pc:sldMk cId="0" sldId="406"/>
        </pc:sldMkLst>
        <pc:spChg chg="mod">
          <ac:chgData name="ontela shamshad" userId="0c2be9836a08ee1b" providerId="LiveId" clId="{5C225907-3A27-4904-B40D-1792DDC9156E}" dt="2025-04-23T15:13:45.333" v="1" actId="123"/>
          <ac:spMkLst>
            <pc:docMk/>
            <pc:sldMk cId="0" sldId="406"/>
            <ac:spMk id="3" creationId="{00000000-0000-0000-0000-000000000000}"/>
          </ac:spMkLst>
        </pc:spChg>
      </pc:sldChg>
      <pc:sldChg chg="modSp mod">
        <pc:chgData name="ontela shamshad" userId="0c2be9836a08ee1b" providerId="LiveId" clId="{5C225907-3A27-4904-B40D-1792DDC9156E}" dt="2025-04-23T15:14:32.729" v="5" actId="123"/>
        <pc:sldMkLst>
          <pc:docMk/>
          <pc:sldMk cId="0" sldId="417"/>
        </pc:sldMkLst>
        <pc:spChg chg="mod">
          <ac:chgData name="ontela shamshad" userId="0c2be9836a08ee1b" providerId="LiveId" clId="{5C225907-3A27-4904-B40D-1792DDC9156E}" dt="2025-04-23T15:14:32.729" v="5" actId="123"/>
          <ac:spMkLst>
            <pc:docMk/>
            <pc:sldMk cId="0" sldId="417"/>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391122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669090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2145885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159609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3763262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32408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3899852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2143588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707332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1186884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2391043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CCF82F-EFB4-40C2-BAD3-CDC551AACF7A}" type="datetimeFigureOut">
              <a:rPr lang="en-IN" smtClean="0"/>
              <a:pPr/>
              <a:t>23-04-2025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0BAECB-2325-4BBF-A833-2D1862518779}" type="slidenum">
              <a:rPr lang="en-IN" smtClean="0"/>
              <a:pPr/>
              <a:t>‹#›</a:t>
            </a:fld>
            <a:endParaRPr lang="en-IN"/>
          </a:p>
        </p:txBody>
      </p:sp>
    </p:spTree>
    <p:extLst>
      <p:ext uri="{BB962C8B-B14F-4D97-AF65-F5344CB8AC3E}">
        <p14:creationId xmlns:p14="http://schemas.microsoft.com/office/powerpoint/2010/main" val="3688242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CF82F-EFB4-40C2-BAD3-CDC551AACF7A}" type="datetimeFigureOut">
              <a:rPr lang="en-IN" smtClean="0"/>
              <a:pPr/>
              <a:t>23-04-2025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BAECB-2325-4BBF-A833-2D1862518779}" type="slidenum">
              <a:rPr lang="en-IN" smtClean="0"/>
              <a:pPr/>
              <a:t>‹#›</a:t>
            </a:fld>
            <a:endParaRPr lang="en-IN"/>
          </a:p>
        </p:txBody>
      </p:sp>
    </p:spTree>
    <p:extLst>
      <p:ext uri="{BB962C8B-B14F-4D97-AF65-F5344CB8AC3E}">
        <p14:creationId xmlns:p14="http://schemas.microsoft.com/office/powerpoint/2010/main" val="4101361367"/>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72000"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Pentagon 4"/>
          <p:cNvSpPr/>
          <p:nvPr/>
        </p:nvSpPr>
        <p:spPr>
          <a:xfrm>
            <a:off x="41566" y="889327"/>
            <a:ext cx="9060873" cy="1822447"/>
          </a:xfrm>
          <a:prstGeom prst="homePlate">
            <a:avLst/>
          </a:prstGeom>
          <a:solidFill>
            <a:srgbClr val="FF6F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727363" y="764707"/>
            <a:ext cx="7772400" cy="1751007"/>
          </a:xfrm>
        </p:spPr>
        <p:txBody>
          <a:bodyPr>
            <a:noAutofit/>
          </a:bodyPr>
          <a:lstStyle/>
          <a:p>
            <a:r>
              <a:rPr lang="en-IN" sz="2400" dirty="0" err="1">
                <a:latin typeface="Algerian" panose="04020705040A02060702" pitchFamily="82" charset="0"/>
              </a:rPr>
              <a:t>Sanskrithi</a:t>
            </a:r>
            <a:r>
              <a:rPr lang="en-IN" sz="2400" dirty="0">
                <a:latin typeface="Algerian" panose="04020705040A02060702" pitchFamily="82" charset="0"/>
              </a:rPr>
              <a:t> School of Engineering</a:t>
            </a:r>
            <a:br>
              <a:rPr lang="en-IN" sz="2400" dirty="0">
                <a:latin typeface="Algerian" panose="04020705040A02060702" pitchFamily="82" charset="0"/>
              </a:rPr>
            </a:br>
            <a:r>
              <a:rPr lang="en-IN" sz="2400" dirty="0" err="1">
                <a:latin typeface="Algerian" panose="04020705040A02060702" pitchFamily="82" charset="0"/>
              </a:rPr>
              <a:t>Puttaparthi</a:t>
            </a:r>
            <a:br>
              <a:rPr lang="en-IN" sz="2400" dirty="0">
                <a:latin typeface="Algerian" panose="04020705040A02060702" pitchFamily="82" charset="0"/>
              </a:rPr>
            </a:br>
            <a:r>
              <a:rPr lang="en-IN" sz="2400" dirty="0">
                <a:solidFill>
                  <a:srgbClr val="7030A0"/>
                </a:solidFill>
                <a:latin typeface="Algerian" panose="04020705040A02060702" pitchFamily="82" charset="0"/>
              </a:rPr>
              <a:t>DEPARTMENT OF ELECTRONICS &amp; COMMUNICATION ENGINEERING</a:t>
            </a:r>
          </a:p>
        </p:txBody>
      </p:sp>
      <p:sp>
        <p:nvSpPr>
          <p:cNvPr id="3" name="Subtitle 2"/>
          <p:cNvSpPr>
            <a:spLocks noGrp="1"/>
          </p:cNvSpPr>
          <p:nvPr>
            <p:ph type="subTitle" idx="1"/>
          </p:nvPr>
        </p:nvSpPr>
        <p:spPr>
          <a:xfrm>
            <a:off x="6767748" y="3529050"/>
            <a:ext cx="4666446" cy="3071835"/>
          </a:xfrm>
        </p:spPr>
        <p:txBody>
          <a:bodyPr>
            <a:normAutofit/>
          </a:bodyPr>
          <a:lstStyle/>
          <a:p>
            <a:pPr>
              <a:spcBef>
                <a:spcPts val="600"/>
              </a:spcBef>
            </a:pPr>
            <a:r>
              <a:rPr lang="en-US" sz="2800" b="1" dirty="0">
                <a:solidFill>
                  <a:srgbClr val="FF0000"/>
                </a:solidFill>
                <a:latin typeface="Times New Roman" panose="02020603050405020304" pitchFamily="18" charset="0"/>
                <a:cs typeface="Times New Roman" panose="02020603050405020304" pitchFamily="18" charset="0"/>
              </a:rPr>
              <a:t>Project Final Review Meeting</a:t>
            </a:r>
          </a:p>
          <a:p>
            <a:pPr>
              <a:spcBef>
                <a:spcPts val="600"/>
              </a:spcBef>
            </a:pPr>
            <a:r>
              <a:rPr lang="en-US" sz="2800" b="1" dirty="0">
                <a:latin typeface="Times New Roman" panose="02020603050405020304" pitchFamily="18" charset="0"/>
                <a:cs typeface="Times New Roman" panose="02020603050405020304" pitchFamily="18" charset="0"/>
              </a:rPr>
              <a:t>Intelligent Parking With Arduino &amp; Bluetooth Control</a:t>
            </a:r>
          </a:p>
          <a:p>
            <a:pPr>
              <a:spcBef>
                <a:spcPts val="600"/>
              </a:spcBef>
            </a:pPr>
            <a:r>
              <a:rPr lang="en-US" sz="2800" b="1" dirty="0">
                <a:latin typeface="Times New Roman" panose="02020603050405020304" pitchFamily="18" charset="0"/>
                <a:cs typeface="Times New Roman" panose="02020603050405020304" pitchFamily="18" charset="0"/>
              </a:rPr>
              <a:t>Date</a:t>
            </a:r>
            <a:r>
              <a:rPr lang="en-US" sz="2800" b="1">
                <a:latin typeface="Times New Roman" panose="02020603050405020304" pitchFamily="18" charset="0"/>
                <a:cs typeface="Times New Roman" panose="02020603050405020304" pitchFamily="18" charset="0"/>
              </a:rPr>
              <a:t>: 24-04-2025</a:t>
            </a:r>
            <a:endParaRPr lang="en-IN" sz="2800" b="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396" y="4197545"/>
            <a:ext cx="3563208" cy="1174687"/>
          </a:xfrm>
          <a:prstGeom prst="rect">
            <a:avLst/>
          </a:prstGeom>
          <a:effectLst>
            <a:glow rad="228600">
              <a:schemeClr val="accent6">
                <a:satMod val="175000"/>
                <a:alpha val="40000"/>
              </a:schemeClr>
            </a:glow>
          </a:effectLst>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0466" y="128726"/>
            <a:ext cx="1690540" cy="557323"/>
          </a:xfrm>
          <a:prstGeom prst="rect">
            <a:avLst/>
          </a:prstGeom>
          <a:effectLst>
            <a:glow rad="228600">
              <a:schemeClr val="accent6">
                <a:satMod val="175000"/>
                <a:alpha val="40000"/>
              </a:schemeClr>
            </a:glo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27976" y="81466"/>
            <a:ext cx="10363200" cy="1206402"/>
          </a:xfrm>
        </p:spPr>
        <p:txBody>
          <a:bodyPr>
            <a:normAutofit/>
          </a:bodyPr>
          <a:lstStyle/>
          <a:p>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dirty="0"/>
          </a:p>
        </p:txBody>
      </p:sp>
      <p:graphicFrame>
        <p:nvGraphicFramePr>
          <p:cNvPr id="5" name="Table 4"/>
          <p:cNvGraphicFramePr>
            <a:graphicFrameLocks noGrp="1"/>
          </p:cNvGraphicFramePr>
          <p:nvPr/>
        </p:nvGraphicFramePr>
        <p:xfrm>
          <a:off x="203200" y="1758447"/>
          <a:ext cx="11612753" cy="4998720"/>
        </p:xfrm>
        <a:graphic>
          <a:graphicData uri="http://schemas.openxmlformats.org/drawingml/2006/table">
            <a:tbl>
              <a:tblPr firstRow="1" bandRow="1">
                <a:tableStyleId>{F5AB1C69-6EDB-4FF4-983F-18BD219EF322}</a:tableStyleId>
              </a:tblPr>
              <a:tblGrid>
                <a:gridCol w="781967">
                  <a:extLst>
                    <a:ext uri="{9D8B030D-6E8A-4147-A177-3AD203B41FA5}">
                      <a16:colId xmlns:a16="http://schemas.microsoft.com/office/drawing/2014/main" val="20000"/>
                    </a:ext>
                  </a:extLst>
                </a:gridCol>
                <a:gridCol w="3044655">
                  <a:extLst>
                    <a:ext uri="{9D8B030D-6E8A-4147-A177-3AD203B41FA5}">
                      <a16:colId xmlns:a16="http://schemas.microsoft.com/office/drawing/2014/main" val="20001"/>
                    </a:ext>
                  </a:extLst>
                </a:gridCol>
                <a:gridCol w="2398410">
                  <a:extLst>
                    <a:ext uri="{9D8B030D-6E8A-4147-A177-3AD203B41FA5}">
                      <a16:colId xmlns:a16="http://schemas.microsoft.com/office/drawing/2014/main" val="20002"/>
                    </a:ext>
                  </a:extLst>
                </a:gridCol>
                <a:gridCol w="2065656">
                  <a:extLst>
                    <a:ext uri="{9D8B030D-6E8A-4147-A177-3AD203B41FA5}">
                      <a16:colId xmlns:a16="http://schemas.microsoft.com/office/drawing/2014/main" val="20003"/>
                    </a:ext>
                  </a:extLst>
                </a:gridCol>
                <a:gridCol w="3322065">
                  <a:extLst>
                    <a:ext uri="{9D8B030D-6E8A-4147-A177-3AD203B41FA5}">
                      <a16:colId xmlns:a16="http://schemas.microsoft.com/office/drawing/2014/main" val="20004"/>
                    </a:ext>
                  </a:extLst>
                </a:gridCol>
              </a:tblGrid>
              <a:tr h="540992">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13760">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4.</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Wir</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eless</a:t>
                      </a:r>
                      <a:r>
                        <a:rPr lang="en-US" sz="2400" dirty="0">
                          <a:latin typeface="Times New Roman" pitchFamily="18" charset="0"/>
                          <a:cs typeface="Times New Roman" pitchFamily="18" charset="0"/>
                        </a:rPr>
                        <a:t> Control of an Electric Vehicle Using Bluetooth and MSP430 Microcontroller"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US" sz="2400" dirty="0" err="1">
                          <a:latin typeface="Times New Roman" pitchFamily="18" charset="0"/>
                          <a:cs typeface="Times New Roman" pitchFamily="18" charset="0"/>
                        </a:rPr>
                        <a:t>F.Hernandez</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G.Patel</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IEEE Symposium on Wireless Systems, 2021</a:t>
                      </a:r>
                    </a:p>
                    <a:p>
                      <a:endParaRPr lang="en-US"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This study explores the wireless control of an electric vehicle using Bluetooth technology integrated with an MSP430 microcontroller, emphasizing energy efficiency and control responsiveness.</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809"/>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dirty="0"/>
          </a:p>
        </p:txBody>
      </p:sp>
      <p:graphicFrame>
        <p:nvGraphicFramePr>
          <p:cNvPr id="4" name="Table 3"/>
          <p:cNvGraphicFramePr>
            <a:graphicFrameLocks noGrp="1"/>
          </p:cNvGraphicFramePr>
          <p:nvPr/>
        </p:nvGraphicFramePr>
        <p:xfrm>
          <a:off x="294767" y="1127760"/>
          <a:ext cx="11602466" cy="5364480"/>
        </p:xfrm>
        <a:graphic>
          <a:graphicData uri="http://schemas.openxmlformats.org/drawingml/2006/table">
            <a:tbl>
              <a:tblPr firstRow="1" bandRow="1">
                <a:tableStyleId>{F5AB1C69-6EDB-4FF4-983F-18BD219EF322}</a:tableStyleId>
              </a:tblPr>
              <a:tblGrid>
                <a:gridCol w="771680">
                  <a:extLst>
                    <a:ext uri="{9D8B030D-6E8A-4147-A177-3AD203B41FA5}">
                      <a16:colId xmlns:a16="http://schemas.microsoft.com/office/drawing/2014/main" val="20000"/>
                    </a:ext>
                  </a:extLst>
                </a:gridCol>
                <a:gridCol w="2828897">
                  <a:extLst>
                    <a:ext uri="{9D8B030D-6E8A-4147-A177-3AD203B41FA5}">
                      <a16:colId xmlns:a16="http://schemas.microsoft.com/office/drawing/2014/main" val="20001"/>
                    </a:ext>
                  </a:extLst>
                </a:gridCol>
                <a:gridCol w="2642616">
                  <a:extLst>
                    <a:ext uri="{9D8B030D-6E8A-4147-A177-3AD203B41FA5}">
                      <a16:colId xmlns:a16="http://schemas.microsoft.com/office/drawing/2014/main" val="20002"/>
                    </a:ext>
                  </a:extLst>
                </a:gridCol>
                <a:gridCol w="2037208">
                  <a:extLst>
                    <a:ext uri="{9D8B030D-6E8A-4147-A177-3AD203B41FA5}">
                      <a16:colId xmlns:a16="http://schemas.microsoft.com/office/drawing/2014/main" val="20003"/>
                    </a:ext>
                  </a:extLst>
                </a:gridCol>
                <a:gridCol w="3322065">
                  <a:extLst>
                    <a:ext uri="{9D8B030D-6E8A-4147-A177-3AD203B41FA5}">
                      <a16:colId xmlns:a16="http://schemas.microsoft.com/office/drawing/2014/main" val="20004"/>
                    </a:ext>
                  </a:extLst>
                </a:gridCol>
              </a:tblGrid>
              <a:tr h="540992">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13760">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5.</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"Des​</a:t>
                      </a:r>
                      <a:r>
                        <a:rPr lang="en-US" sz="2400" dirty="0" err="1">
                          <a:latin typeface="Times New Roman" pitchFamily="18" charset="0"/>
                          <a:cs typeface="Times New Roman" pitchFamily="18" charset="0"/>
                        </a:rPr>
                        <a:t>ign</a:t>
                      </a:r>
                      <a:r>
                        <a:rPr lang="en-US" sz="2400" dirty="0">
                          <a:latin typeface="Times New Roman" pitchFamily="18" charset="0"/>
                          <a:cs typeface="Times New Roman" pitchFamily="18" charset="0"/>
                        </a:rPr>
                        <a:t> and Implementation of a Bluetooth-Based Home Automation System"</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2400" dirty="0">
                        <a:latin typeface="Times New Roman" panose="02020603050405020304" pitchFamily="18" charset="0"/>
                        <a:cs typeface="Times New Roman" panose="02020603050405020304" pitchFamily="18" charset="0"/>
                      </a:endParaRPr>
                    </a:p>
                    <a:p>
                      <a:r>
                        <a:rPr lang="de-DE" sz="2400" dirty="0">
                          <a:latin typeface="Times New Roman" pitchFamily="18" charset="0"/>
                          <a:cs typeface="Times New Roman" pitchFamily="18" charset="0"/>
                        </a:rPr>
                        <a:t>M. A. Rahman, </a:t>
                      </a:r>
                    </a:p>
                    <a:p>
                      <a:r>
                        <a:rPr lang="de-DE" sz="2400" dirty="0">
                          <a:latin typeface="Times New Roman" pitchFamily="18" charset="0"/>
                          <a:cs typeface="Times New Roman" pitchFamily="18" charset="0"/>
                        </a:rPr>
                        <a:t>S. Islam</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IEEE International Conference on Electrical and Computer Engineering, 2023</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This paper presents the development of a home automation system controlled via Bluetooth. The prototype was assembled on a breadboard during the initial testing phase before finalizing the PCB design.​</a:t>
                      </a:r>
                    </a:p>
                    <a:p>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dirty="0"/>
          </a:p>
        </p:txBody>
      </p:sp>
      <p:graphicFrame>
        <p:nvGraphicFramePr>
          <p:cNvPr id="4" name="Table 3"/>
          <p:cNvGraphicFramePr>
            <a:graphicFrameLocks noGrp="1"/>
          </p:cNvGraphicFramePr>
          <p:nvPr/>
        </p:nvGraphicFramePr>
        <p:xfrm>
          <a:off x="294767" y="1036320"/>
          <a:ext cx="11602466" cy="5364480"/>
        </p:xfrm>
        <a:graphic>
          <a:graphicData uri="http://schemas.openxmlformats.org/drawingml/2006/table">
            <a:tbl>
              <a:tblPr firstRow="1" bandRow="1">
                <a:tableStyleId>{F5AB1C69-6EDB-4FF4-983F-18BD219EF322}</a:tableStyleId>
              </a:tblPr>
              <a:tblGrid>
                <a:gridCol w="771680">
                  <a:extLst>
                    <a:ext uri="{9D8B030D-6E8A-4147-A177-3AD203B41FA5}">
                      <a16:colId xmlns:a16="http://schemas.microsoft.com/office/drawing/2014/main" val="20000"/>
                    </a:ext>
                  </a:extLst>
                </a:gridCol>
                <a:gridCol w="3044655">
                  <a:extLst>
                    <a:ext uri="{9D8B030D-6E8A-4147-A177-3AD203B41FA5}">
                      <a16:colId xmlns:a16="http://schemas.microsoft.com/office/drawing/2014/main" val="20001"/>
                    </a:ext>
                  </a:extLst>
                </a:gridCol>
                <a:gridCol w="2454290">
                  <a:extLst>
                    <a:ext uri="{9D8B030D-6E8A-4147-A177-3AD203B41FA5}">
                      <a16:colId xmlns:a16="http://schemas.microsoft.com/office/drawing/2014/main" val="20002"/>
                    </a:ext>
                  </a:extLst>
                </a:gridCol>
                <a:gridCol w="2009776">
                  <a:extLst>
                    <a:ext uri="{9D8B030D-6E8A-4147-A177-3AD203B41FA5}">
                      <a16:colId xmlns:a16="http://schemas.microsoft.com/office/drawing/2014/main" val="20003"/>
                    </a:ext>
                  </a:extLst>
                </a:gridCol>
                <a:gridCol w="3322065">
                  <a:extLst>
                    <a:ext uri="{9D8B030D-6E8A-4147-A177-3AD203B41FA5}">
                      <a16:colId xmlns:a16="http://schemas.microsoft.com/office/drawing/2014/main" val="20004"/>
                    </a:ext>
                  </a:extLst>
                </a:gridCol>
              </a:tblGrid>
              <a:tr h="120185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p>
                      <a:pPr algn="ct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91781">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6.</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t>"</a:t>
                      </a:r>
                      <a:r>
                        <a:rPr lang="en-US" sz="2400" dirty="0" err="1">
                          <a:latin typeface="Times New Roman" pitchFamily="18" charset="0"/>
                          <a:cs typeface="Times New Roman" pitchFamily="18" charset="0"/>
                        </a:rPr>
                        <a:t>Blu</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etooth</a:t>
                      </a:r>
                      <a:r>
                        <a:rPr lang="en-US" sz="2400" dirty="0">
                          <a:latin typeface="Times New Roman" pitchFamily="18" charset="0"/>
                          <a:cs typeface="Times New Roman" pitchFamily="18" charset="0"/>
                        </a:rPr>
                        <a:t>-Controlled Mobile Robot for Surveillance Applications"</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L. Chen,</a:t>
                      </a:r>
                    </a:p>
                    <a:p>
                      <a:r>
                        <a:rPr lang="en-US" sz="2400" dirty="0">
                          <a:latin typeface="Times New Roman" pitchFamily="18" charset="0"/>
                          <a:cs typeface="Times New Roman" pitchFamily="18" charset="0"/>
                        </a:rPr>
                        <a:t> R. Gupta</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IEEE International Conference on Robotics and Automation, 2022</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latin typeface="Times New Roman" pitchFamily="18" charset="0"/>
                          <a:cs typeface="Times New Roman" pitchFamily="18" charset="0"/>
                        </a:rPr>
                        <a:t>The authors describe a mobile robot controlled through Bluetooth communication. The prototype's circuitry was first developed on a breadboard to validate the design before creating a more permanent setup.​</a:t>
                      </a:r>
                    </a:p>
                    <a:p>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299"/>
            <a:ext cx="10515600" cy="1325563"/>
          </a:xfrm>
        </p:spPr>
        <p:txBody>
          <a:bodyPr>
            <a:normAutofit/>
          </a:bodyPr>
          <a:lstStyle/>
          <a:p>
            <a:pPr algn="ctr"/>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b="1" dirty="0"/>
          </a:p>
        </p:txBody>
      </p:sp>
      <p:graphicFrame>
        <p:nvGraphicFramePr>
          <p:cNvPr id="4" name="Table 3"/>
          <p:cNvGraphicFramePr>
            <a:graphicFrameLocks noGrp="1"/>
          </p:cNvGraphicFramePr>
          <p:nvPr/>
        </p:nvGraphicFramePr>
        <p:xfrm>
          <a:off x="294767" y="1292860"/>
          <a:ext cx="11602466" cy="5010981"/>
        </p:xfrm>
        <a:graphic>
          <a:graphicData uri="http://schemas.openxmlformats.org/drawingml/2006/table">
            <a:tbl>
              <a:tblPr firstRow="1" bandRow="1">
                <a:tableStyleId>{F5AB1C69-6EDB-4FF4-983F-18BD219EF322}</a:tableStyleId>
              </a:tblPr>
              <a:tblGrid>
                <a:gridCol w="771680">
                  <a:extLst>
                    <a:ext uri="{9D8B030D-6E8A-4147-A177-3AD203B41FA5}">
                      <a16:colId xmlns:a16="http://schemas.microsoft.com/office/drawing/2014/main" val="20000"/>
                    </a:ext>
                  </a:extLst>
                </a:gridCol>
                <a:gridCol w="3044655">
                  <a:extLst>
                    <a:ext uri="{9D8B030D-6E8A-4147-A177-3AD203B41FA5}">
                      <a16:colId xmlns:a16="http://schemas.microsoft.com/office/drawing/2014/main" val="20001"/>
                    </a:ext>
                  </a:extLst>
                </a:gridCol>
                <a:gridCol w="2417714">
                  <a:extLst>
                    <a:ext uri="{9D8B030D-6E8A-4147-A177-3AD203B41FA5}">
                      <a16:colId xmlns:a16="http://schemas.microsoft.com/office/drawing/2014/main" val="20002"/>
                    </a:ext>
                  </a:extLst>
                </a:gridCol>
                <a:gridCol w="2046352">
                  <a:extLst>
                    <a:ext uri="{9D8B030D-6E8A-4147-A177-3AD203B41FA5}">
                      <a16:colId xmlns:a16="http://schemas.microsoft.com/office/drawing/2014/main" val="20003"/>
                    </a:ext>
                  </a:extLst>
                </a:gridCol>
                <a:gridCol w="3322065">
                  <a:extLst>
                    <a:ext uri="{9D8B030D-6E8A-4147-A177-3AD203B41FA5}">
                      <a16:colId xmlns:a16="http://schemas.microsoft.com/office/drawing/2014/main" val="20004"/>
                    </a:ext>
                  </a:extLst>
                </a:gridCol>
              </a:tblGrid>
              <a:tr h="120185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IN" sz="2400" b="0" dirty="0">
                        <a:solidFill>
                          <a:schemeClr val="tx1"/>
                        </a:solidFill>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p>
                      <a:endParaRPr lang="en-US"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91781">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7.</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"Dev​</a:t>
                      </a:r>
                      <a:r>
                        <a:rPr lang="en-US" sz="2400" dirty="0" err="1">
                          <a:latin typeface="Times New Roman" pitchFamily="18" charset="0"/>
                          <a:cs typeface="Times New Roman" pitchFamily="18" charset="0"/>
                        </a:rPr>
                        <a:t>elopment</a:t>
                      </a:r>
                      <a:r>
                        <a:rPr lang="en-US" sz="2400" dirty="0">
                          <a:latin typeface="Times New Roman" pitchFamily="18" charset="0"/>
                          <a:cs typeface="Times New Roman" pitchFamily="18" charset="0"/>
                        </a:rPr>
                        <a:t> of a Bluetooth-Enabled Wearable Health Monitoring Device"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K. Patel,</a:t>
                      </a:r>
                    </a:p>
                    <a:p>
                      <a:r>
                        <a:rPr lang="en-US" sz="2400" dirty="0">
                          <a:latin typeface="Times New Roman" pitchFamily="18" charset="0"/>
                          <a:cs typeface="Times New Roman" pitchFamily="18" charset="0"/>
                        </a:rPr>
                        <a:t> D. Nguyen</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IEEE Transactions on Biomedical Circuits and Systems, 2021</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This study details the creation of a wearable health monitoring device with Bluetooth connectivity. Initial prototypes were constructed using breadboards to test functionality and performance.</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70125"/>
            <a:ext cx="1690540" cy="557323"/>
          </a:xfrm>
          <a:prstGeom prst="rect">
            <a:avLst/>
          </a:prstGeom>
          <a:effectLst>
            <a:glow rad="228600">
              <a:schemeClr val="accent6">
                <a:satMod val="175000"/>
                <a:alpha val="40000"/>
              </a:schemeClr>
            </a:glo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                    Existing System</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Arduino receives commands from the Bluetooth-enabled device and performs a switch case operation. For example, if the user presses the "Forward" key on their phone, the Arduino will make IN1 and IN3 high and IN2 and IN4 low to move the car forward. The Arduino can also be used to control other things, such as home lighting and air conditioners, through a cell phone.</a:t>
            </a:r>
          </a:p>
          <a:p>
            <a:pPr marL="0" indent="0" algn="just">
              <a:buNone/>
            </a:pPr>
            <a:r>
              <a:rPr lang="en-US" b="1" dirty="0">
                <a:latin typeface="Times New Roman" panose="02020603050405020304" pitchFamily="18" charset="0"/>
                <a:cs typeface="Times New Roman" panose="02020603050405020304" pitchFamily="18" charset="0"/>
              </a:rPr>
              <a:t>Disadvantages:</a:t>
            </a:r>
          </a:p>
          <a:p>
            <a:pPr algn="just"/>
            <a:r>
              <a:rPr lang="en-US" dirty="0">
                <a:latin typeface="Times New Roman" panose="02020603050405020304" pitchFamily="18" charset="0"/>
                <a:cs typeface="Times New Roman" panose="02020603050405020304" pitchFamily="18" charset="0"/>
              </a:rPr>
              <a:t>Bluetooth can lose connection in certain conditions. </a:t>
            </a:r>
          </a:p>
          <a:p>
            <a:pPr algn="just"/>
            <a:r>
              <a:rPr lang="en-US" dirty="0">
                <a:latin typeface="Times New Roman" panose="02020603050405020304" pitchFamily="18" charset="0"/>
                <a:cs typeface="Times New Roman" panose="02020603050405020304" pitchFamily="18" charset="0"/>
              </a:rPr>
              <a:t>Bluetooth has a short range of communication between devices. </a:t>
            </a:r>
          </a:p>
          <a:p>
            <a:pPr algn="just"/>
            <a:r>
              <a:rPr lang="en-US" dirty="0">
                <a:latin typeface="Times New Roman" panose="02020603050405020304" pitchFamily="18" charset="0"/>
                <a:cs typeface="Times New Roman" panose="02020603050405020304" pitchFamily="18" charset="0"/>
              </a:rPr>
              <a:t>Bluetooth can be hacked. </a:t>
            </a:r>
          </a:p>
          <a:p>
            <a:pPr algn="just"/>
            <a:r>
              <a:rPr lang="en-US" dirty="0">
                <a:latin typeface="Times New Roman" panose="02020603050405020304" pitchFamily="18" charset="0"/>
                <a:cs typeface="Times New Roman" panose="02020603050405020304" pitchFamily="18" charset="0"/>
              </a:rPr>
              <a:t>Using Bluetooth with an Arduino-based robotic arm can put a lot of pressure on the microcontroller.</a:t>
            </a:r>
          </a:p>
          <a:p>
            <a:pPr algn="just">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70125"/>
            <a:ext cx="1690540" cy="557323"/>
          </a:xfrm>
          <a:prstGeom prst="rect">
            <a:avLst/>
          </a:prstGeom>
          <a:effectLst>
            <a:glow rad="228600">
              <a:schemeClr val="accent6">
                <a:satMod val="175000"/>
                <a:alpha val="40000"/>
              </a:schemeClr>
            </a:glo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Block Diagram (Existing System)</a:t>
            </a:r>
            <a:br>
              <a:rPr lang="en-IN" b="1" dirty="0">
                <a:latin typeface="Times New Roman" panose="02020603050405020304" pitchFamily="18" charset="0"/>
                <a:cs typeface="Times New Roman" panose="02020603050405020304" pitchFamily="18" charset="0"/>
              </a:rPr>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1460" y="191747"/>
            <a:ext cx="1690540" cy="557323"/>
          </a:xfrm>
          <a:prstGeom prst="rect">
            <a:avLst/>
          </a:prstGeom>
          <a:effectLst>
            <a:glow rad="228600">
              <a:schemeClr val="accent6">
                <a:satMod val="175000"/>
                <a:alpha val="40000"/>
              </a:schemeClr>
            </a:glow>
          </a:effectLst>
        </p:spPr>
      </p:pic>
      <p:pic>
        <p:nvPicPr>
          <p:cNvPr id="6" name="Content Placeholder 5" descr="A diagram of a circuit board&#10;&#10;Description automatically generated">
            <a:extLst>
              <a:ext uri="{FF2B5EF4-FFF2-40B4-BE49-F238E27FC236}">
                <a16:creationId xmlns:a16="http://schemas.microsoft.com/office/drawing/2014/main" id="{BBBE1D83-F60F-378D-4B91-F8CB7BBA6D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1886744"/>
            <a:ext cx="7315200" cy="42291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2350" y="354618"/>
            <a:ext cx="5067300" cy="1325563"/>
          </a:xfrm>
          <a:effectLst>
            <a:outerShdw blurRad="50800" dist="38100" dir="2700000" algn="tl" rotWithShape="0">
              <a:prstClr val="black">
                <a:alpha val="40000"/>
              </a:prstClr>
            </a:outerShdw>
          </a:effectLst>
        </p:spPr>
        <p:txBody>
          <a:bodyPr>
            <a:normAutofit/>
          </a:bodyPr>
          <a:lstStyle/>
          <a:p>
            <a:pPr algn="ctr"/>
            <a:r>
              <a:rPr lang="en-IN" sz="4800" b="1" dirty="0">
                <a:latin typeface="Times New Roman" panose="02020603050405020304" pitchFamily="18" charset="0"/>
                <a:cs typeface="Times New Roman" panose="02020603050405020304" pitchFamily="18" charset="0"/>
              </a:rPr>
              <a:t>Proposed System</a:t>
            </a:r>
          </a:p>
        </p:txBody>
      </p:sp>
      <p:sp>
        <p:nvSpPr>
          <p:cNvPr id="3" name="Content Placeholder 2"/>
          <p:cNvSpPr>
            <a:spLocks noGrp="1"/>
          </p:cNvSpPr>
          <p:nvPr>
            <p:ph idx="1"/>
          </p:nvPr>
        </p:nvSpPr>
        <p:spPr>
          <a:xfrm>
            <a:off x="838200" y="1825624"/>
            <a:ext cx="10515600" cy="4933763"/>
          </a:xfrm>
        </p:spPr>
        <p:txBody>
          <a:bodyPr>
            <a:noAutofit/>
          </a:bodyPr>
          <a:lstStyle/>
          <a:p>
            <a:pPr algn="just"/>
            <a:r>
              <a:rPr lang="en-US" sz="2400" dirty="0">
                <a:latin typeface="Times New Roman" panose="02020603050405020304" pitchFamily="18" charset="0"/>
                <a:cs typeface="Times New Roman" panose="02020603050405020304" pitchFamily="18" charset="0"/>
              </a:rPr>
              <a:t>This project introduces a Bluetooth-controlled car using an Arduino microcontroller, which enhances wireless communication and control. By integrating a Bluetooth module, the car can receive movement commands from a mobile app, eliminating the need for RF-based controllers. The system includes a motor driver for smooth movement and a 12V battery for stable power supply. With a simple and efficient control mechanism, this method improves user convenience, extends operational range, and provides a cost-effective solution for robotic vehicle navigation. </a:t>
            </a:r>
          </a:p>
          <a:p>
            <a:pPr marL="0" indent="0" algn="just">
              <a:buNone/>
            </a:pPr>
            <a:r>
              <a:rPr lang="en-IN" sz="2400" b="1" dirty="0">
                <a:latin typeface="Times New Roman" panose="02020603050405020304" pitchFamily="18" charset="0"/>
                <a:cs typeface="Times New Roman" panose="02020603050405020304" pitchFamily="18" charset="0"/>
              </a:rPr>
              <a:t>Advantages:</a:t>
            </a:r>
          </a:p>
          <a:p>
            <a:pPr algn="just"/>
            <a:r>
              <a:rPr lang="en-US" sz="2400" dirty="0">
                <a:latin typeface="Times New Roman" panose="02020603050405020304" pitchFamily="18" charset="0"/>
                <a:cs typeface="Times New Roman" panose="02020603050405020304" pitchFamily="18" charset="0"/>
              </a:rPr>
              <a:t>We can use any device with Android, such as a phone, tablet, or computer, as the remote. </a:t>
            </a:r>
          </a:p>
          <a:p>
            <a:pPr algn="just"/>
            <a:r>
              <a:rPr lang="en-US" sz="2400" dirty="0">
                <a:latin typeface="Times New Roman" panose="02020603050405020304" pitchFamily="18" charset="0"/>
                <a:cs typeface="Times New Roman" panose="02020603050405020304" pitchFamily="18" charset="0"/>
              </a:rPr>
              <a:t> Bluetooth provides a wide range of control. </a:t>
            </a:r>
          </a:p>
          <a:p>
            <a:pPr algn="just"/>
            <a:r>
              <a:rPr lang="en-US" sz="2400" dirty="0">
                <a:latin typeface="Times New Roman" panose="02020603050405020304" pitchFamily="18" charset="0"/>
                <a:cs typeface="Times New Roman" panose="02020603050405020304" pitchFamily="18" charset="0"/>
              </a:rPr>
              <a:t>Bluetooth is an efficient way to control the car.</a:t>
            </a:r>
            <a:endParaRPr lang="en-IN" sz="2400"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Block Diagram (Proposed System)</a:t>
            </a:r>
            <a:br>
              <a:rPr lang="en-IN" b="1" dirty="0">
                <a:latin typeface="Times New Roman" panose="02020603050405020304" pitchFamily="18" charset="0"/>
                <a:cs typeface="Times New Roman" panose="02020603050405020304" pitchFamily="18" charset="0"/>
              </a:rPr>
            </a:b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pic>
        <p:nvPicPr>
          <p:cNvPr id="7" name="Picture 3"/>
          <p:cNvPicPr>
            <a:picLocks noGrp="1" noChangeAspect="1" noChangeArrowheads="1"/>
          </p:cNvPicPr>
          <p:nvPr>
            <p:ph idx="1"/>
          </p:nvPr>
        </p:nvPicPr>
        <p:blipFill>
          <a:blip r:embed="rId3"/>
          <a:srcRect/>
          <a:stretch>
            <a:fillRect/>
          </a:stretch>
        </p:blipFill>
        <p:spPr bwMode="auto">
          <a:xfrm>
            <a:off x="3348127" y="1825625"/>
            <a:ext cx="5495746" cy="435133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38100" dir="2700000" algn="tl" rotWithShape="0">
              <a:prstClr val="black">
                <a:alpha val="40000"/>
              </a:prstClr>
            </a:outerShdw>
          </a:effectLst>
        </p:spPr>
        <p:txBody>
          <a:bodyPr>
            <a:normAutofit/>
          </a:bodyPr>
          <a:lstStyle/>
          <a:p>
            <a:pPr algn="ctr"/>
            <a:r>
              <a:rPr lang="en-US" sz="4800" b="1" dirty="0">
                <a:latin typeface="Times New Roman" panose="02020603050405020304" pitchFamily="18" charset="0"/>
                <a:cs typeface="Times New Roman" panose="02020603050405020304" pitchFamily="18" charset="0"/>
              </a:rPr>
              <a:t>Components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sym typeface="+mn-ea"/>
              </a:rPr>
              <a:t> Chassis Kit					            </a:t>
            </a:r>
          </a:p>
          <a:p>
            <a:pPr>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sym typeface="+mn-ea"/>
              </a:rPr>
              <a:t> Arduino Uno 					</a:t>
            </a:r>
          </a:p>
          <a:p>
            <a:pPr>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sym typeface="+mn-ea"/>
              </a:rPr>
              <a:t> Bluetooth HC05 module                                       </a:t>
            </a:r>
          </a:p>
          <a:p>
            <a:pPr>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sym typeface="+mn-ea"/>
              </a:rPr>
              <a:t> Motor driver</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DC Motor</a:t>
            </a:r>
            <a:endParaRPr lang="en-IN" altLang="en-US" sz="2400" dirty="0">
              <a:latin typeface="Times New Roman" panose="02020603050405020304" pitchFamily="18" charset="0"/>
              <a:cs typeface="Times New Roman" panose="02020603050405020304" pitchFamily="18" charset="0"/>
              <a:sym typeface="+mn-ea"/>
            </a:endParaRP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               Chassis kit</a:t>
            </a:r>
          </a:p>
        </p:txBody>
      </p:sp>
      <p:sp>
        <p:nvSpPr>
          <p:cNvPr id="5" name="Content Placeholder 4"/>
          <p:cNvSpPr>
            <a:spLocks noGrp="1"/>
          </p:cNvSpPr>
          <p:nvPr>
            <p:ph sz="half" idx="1"/>
          </p:nvPr>
        </p:nvSpPr>
        <p:spPr/>
        <p:txBody>
          <a:bodyPr/>
          <a:lstStyle/>
          <a:p>
            <a:r>
              <a:rPr lang="en-US" b="1" dirty="0">
                <a:latin typeface="Times New Roman" pitchFamily="18" charset="0"/>
                <a:cs typeface="Times New Roman" pitchFamily="18" charset="0"/>
              </a:rPr>
              <a:t>Function: </a:t>
            </a:r>
            <a:r>
              <a:rPr lang="en-US" dirty="0">
                <a:latin typeface="Times New Roman" pitchFamily="18" charset="0"/>
                <a:cs typeface="Times New Roman" pitchFamily="18" charset="0"/>
              </a:rPr>
              <a:t>Base structure of the car.</a:t>
            </a:r>
          </a:p>
          <a:p>
            <a:r>
              <a:rPr lang="en-US" b="1" dirty="0">
                <a:latin typeface="Times New Roman" pitchFamily="18" charset="0"/>
                <a:cs typeface="Times New Roman" pitchFamily="18" charset="0"/>
              </a:rPr>
              <a:t>Role:</a:t>
            </a:r>
            <a:r>
              <a:rPr lang="en-US" dirty="0">
                <a:latin typeface="Times New Roman" pitchFamily="18" charset="0"/>
                <a:cs typeface="Times New Roman" pitchFamily="18" charset="0"/>
              </a:rPr>
              <a:t> Holds all components together.</a:t>
            </a:r>
          </a:p>
        </p:txBody>
      </p:sp>
      <p:pic>
        <p:nvPicPr>
          <p:cNvPr id="7" name="Content Placeholder 6" descr="multi-functional_.jpg"/>
          <p:cNvPicPr>
            <a:picLocks noGrp="1" noChangeAspect="1"/>
          </p:cNvPicPr>
          <p:nvPr>
            <p:ph sz="half" idx="2"/>
          </p:nvPr>
        </p:nvPicPr>
        <p:blipFill>
          <a:blip r:embed="rId2" cstate="print"/>
          <a:stretch>
            <a:fillRect/>
          </a:stretch>
        </p:blipFill>
        <p:spPr>
          <a:xfrm>
            <a:off x="6587331" y="1825625"/>
            <a:ext cx="4351338" cy="4351338"/>
          </a:xfrm>
        </p:spPr>
      </p:pic>
      <p:pic>
        <p:nvPicPr>
          <p:cNvPr id="4" name="Picture 3">
            <a:extLst>
              <a:ext uri="{FF2B5EF4-FFF2-40B4-BE49-F238E27FC236}">
                <a16:creationId xmlns:a16="http://schemas.microsoft.com/office/drawing/2014/main" id="{E39D86D2-B846-4457-A699-60D7C3C2EC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1460" y="0"/>
            <a:ext cx="1690540" cy="557323"/>
          </a:xfrm>
          <a:prstGeom prst="rect">
            <a:avLst/>
          </a:prstGeom>
          <a:effectLst>
            <a:glow rad="228600">
              <a:schemeClr val="accent6">
                <a:satMod val="175000"/>
                <a:alpha val="40000"/>
              </a:schemeClr>
            </a:glo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34" y="195943"/>
            <a:ext cx="9261565" cy="1724297"/>
          </a:xfrm>
          <a:effectLst>
            <a:outerShdw blurRad="50800" dist="38100" dir="18900000" algn="bl" rotWithShape="0">
              <a:prstClr val="black">
                <a:alpha val="40000"/>
              </a:prstClr>
            </a:outerShdw>
          </a:effectLst>
        </p:spPr>
        <p:txBody>
          <a:bodyPr>
            <a:normAutofit/>
          </a:bodyPr>
          <a:lstStyle/>
          <a:p>
            <a:pPr algn="ctr">
              <a:spcBef>
                <a:spcPts val="600"/>
              </a:spcBef>
            </a:pPr>
            <a:r>
              <a:rPr lang="en-US" sz="3100" b="1" dirty="0">
                <a:latin typeface="Times New Roman" panose="02020603050405020304" pitchFamily="18" charset="0"/>
                <a:cs typeface="Times New Roman" panose="02020603050405020304" pitchFamily="18" charset="0"/>
              </a:rPr>
              <a:t>Intelligent Parking With Arduino &amp; Bluetooth Control</a:t>
            </a:r>
            <a:br>
              <a:rPr lang="en-US" sz="3200" b="1"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t>
            </a:r>
            <a:r>
              <a:rPr lang="en-IN" dirty="0">
                <a:latin typeface="Times New Roman" panose="02020603050405020304" pitchFamily="18" charset="0"/>
                <a:cs typeface="Times New Roman" panose="02020603050405020304" pitchFamily="18" charset="0"/>
              </a:rPr>
              <a:t>ATCH NUMBER : 10</a:t>
            </a:r>
          </a:p>
          <a:p>
            <a:r>
              <a:rPr lang="en-US" dirty="0">
                <a:latin typeface="Times New Roman" panose="02020603050405020304" pitchFamily="18" charset="0"/>
                <a:cs typeface="Times New Roman" panose="02020603050405020304" pitchFamily="18" charset="0"/>
              </a:rPr>
              <a:t>YEAR &amp; SEM : IV Year &amp; II Semester</a:t>
            </a:r>
            <a:endParaRPr lang="en-I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a:p>
            <a:pPr marL="0" indent="0" algn="ctr">
              <a:buNone/>
            </a:pPr>
            <a:r>
              <a:rPr lang="en-IN" dirty="0">
                <a:latin typeface="Times New Roman" panose="02020603050405020304" pitchFamily="18" charset="0"/>
                <a:cs typeface="Times New Roman" panose="02020603050405020304" pitchFamily="18" charset="0"/>
              </a:rPr>
              <a:t>                                                      </a:t>
            </a: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Rectangle: Rounded Corners 3"/>
          <p:cNvSpPr/>
          <p:nvPr/>
        </p:nvSpPr>
        <p:spPr>
          <a:xfrm>
            <a:off x="895941" y="3337235"/>
            <a:ext cx="5835784" cy="23973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1. </a:t>
            </a:r>
            <a:r>
              <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rPr>
              <a:t>21</a:t>
            </a: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KF1A0446 –  </a:t>
            </a:r>
            <a:r>
              <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rPr>
              <a:t>P.RANI</a:t>
            </a:r>
            <a:endPar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2. 21KF1A0443 –  O.SHAMSHAD</a:t>
            </a:r>
            <a:b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3. </a:t>
            </a:r>
            <a:r>
              <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rPr>
              <a:t>21</a:t>
            </a: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KF1A0412 –  D.R.SAMATHA </a:t>
            </a:r>
            <a:b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b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t>4. </a:t>
            </a:r>
            <a:r>
              <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rPr>
              <a:t>22</a:t>
            </a: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KF5A0402</a:t>
            </a:r>
            <a:r>
              <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rPr>
              <a:t> </a:t>
            </a:r>
            <a:r>
              <a:rPr kumimoji="0" lang="en-US" sz="24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sym typeface="+mn-ea"/>
              </a:rPr>
              <a:t>–  K.BHAVITHA</a:t>
            </a:r>
            <a:endParaRPr lang="en-US" sz="2400" dirty="0">
              <a:ln w="0"/>
              <a:solidFill>
                <a:prstClr val="white"/>
              </a:solidFill>
              <a:effectLst>
                <a:outerShdw blurRad="38100" dist="19050" dir="2700000" algn="tl" rotWithShape="0">
                  <a:prstClr val="black">
                    <a:alpha val="40000"/>
                  </a:prstClr>
                </a:outerShdw>
              </a:effectLst>
              <a:latin typeface="Times New Roman" panose="02020603050405020304" pitchFamily="18" charset="0"/>
              <a:cs typeface="Times New Roman" panose="02020603050405020304" pitchFamily="18"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rPr>
            </a:br>
            <a:endPar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9278" y="123714"/>
            <a:ext cx="1690540" cy="557323"/>
          </a:xfrm>
          <a:prstGeom prst="rect">
            <a:avLst/>
          </a:prstGeom>
          <a:effectLst>
            <a:glow rad="228600">
              <a:schemeClr val="accent6">
                <a:satMod val="175000"/>
                <a:alpha val="40000"/>
              </a:schemeClr>
            </a:glow>
          </a:effectLst>
        </p:spPr>
      </p:pic>
      <p:sp>
        <p:nvSpPr>
          <p:cNvPr id="7" name="Content Placeholder 9"/>
          <p:cNvSpPr txBox="1"/>
          <p:nvPr/>
        </p:nvSpPr>
        <p:spPr>
          <a:xfrm>
            <a:off x="7436756" y="4879214"/>
            <a:ext cx="3358762" cy="1440160"/>
          </a:xfrm>
          <a:prstGeom prst="rect">
            <a:avLst/>
          </a:prstGeom>
        </p:spPr>
        <p:txBody>
          <a:bodyP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sym typeface="+mn-ea"/>
              </a:rPr>
              <a:t>Under The Guidance </a:t>
            </a:r>
            <a:endPar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en-IN" sz="1800" b="1" i="0" u="none" strike="noStrike" kern="1200" cap="none" spc="0" normalizeH="0" baseline="0" noProof="0" dirty="0">
                <a:ln>
                  <a:noFill/>
                </a:ln>
                <a:solidFill>
                  <a:prstClr val="black"/>
                </a:solidFill>
                <a:effectLst/>
                <a:uLnTx/>
                <a:uFillTx/>
                <a:latin typeface="Calibri" panose="020F0502020204030204"/>
                <a:ea typeface="+mn-ea"/>
                <a:cs typeface="+mn-cs"/>
                <a:sym typeface="+mn-ea"/>
              </a:rPr>
              <a:t>Of</a:t>
            </a:r>
          </a:p>
          <a:p>
            <a:pPr marL="0" marR="0" lvl="0" indent="0" algn="ctr" defTabSz="457200" rtl="0" eaLnBrk="1" fontAlgn="auto" latinLnBrk="0" hangingPunct="1">
              <a:lnSpc>
                <a:spcPct val="100000"/>
              </a:lnSpc>
              <a:spcBef>
                <a:spcPts val="0"/>
              </a:spcBef>
              <a:spcAft>
                <a:spcPts val="0"/>
              </a:spcAft>
              <a:buClrTx/>
              <a:buSzTx/>
              <a:buFontTx/>
              <a:buNone/>
              <a:defRPr/>
            </a:pPr>
            <a:r>
              <a:rPr lang="en-IN" dirty="0">
                <a:solidFill>
                  <a:prstClr val="black"/>
                </a:solidFill>
                <a:latin typeface="Calibri" panose="020F0502020204030204"/>
                <a:sym typeface="+mn-ea"/>
              </a:rPr>
              <a:t>Mr. Rakesh Yadav Kodari</a:t>
            </a:r>
            <a:endParaRPr kumimoji="0" lang="en-IN" sz="18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E53E0-2E2B-E53B-F9DB-99384DC1A961}"/>
              </a:ext>
            </a:extLst>
          </p:cNvPr>
          <p:cNvSpPr>
            <a:spLocks noGrp="1"/>
          </p:cNvSpPr>
          <p:nvPr>
            <p:ph type="title"/>
          </p:nvPr>
        </p:nvSpPr>
        <p:spPr>
          <a:xfrm>
            <a:off x="2451707" y="315831"/>
            <a:ext cx="3702580" cy="1099994"/>
          </a:xfrm>
        </p:spPr>
        <p:txBody>
          <a:bodyPr vert="horz" lIns="91440" tIns="45720" rIns="91440" bIns="45720" rtlCol="0" anchor="b">
            <a:normAutofit/>
          </a:bodyPr>
          <a:lstStyle/>
          <a:p>
            <a:pPr marL="571500" indent="-571500"/>
            <a:r>
              <a:rPr lang="en-US" sz="4800" kern="1200" dirty="0">
                <a:latin typeface="Times New Roman" panose="02020603050405020304" pitchFamily="18" charset="0"/>
                <a:cs typeface="Times New Roman" panose="02020603050405020304" pitchFamily="18" charset="0"/>
              </a:rPr>
              <a:t>A</a:t>
            </a:r>
            <a:r>
              <a:rPr lang="en-US" sz="4800" dirty="0">
                <a:latin typeface="Times New Roman" panose="02020603050405020304" pitchFamily="18" charset="0"/>
                <a:cs typeface="Times New Roman" panose="02020603050405020304" pitchFamily="18" charset="0"/>
              </a:rPr>
              <a:t>rduino Uno</a:t>
            </a:r>
            <a:endParaRPr lang="en-US" sz="4800" kern="1200"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1345A19B-660C-B346-8A2F-F15DF431AB6D}"/>
              </a:ext>
            </a:extLst>
          </p:cNvPr>
          <p:cNvSpPr>
            <a:spLocks noGrp="1"/>
          </p:cNvSpPr>
          <p:nvPr>
            <p:ph type="body" sz="half" idx="2"/>
          </p:nvPr>
        </p:nvSpPr>
        <p:spPr>
          <a:xfrm>
            <a:off x="518404" y="2086683"/>
            <a:ext cx="4108207" cy="3399717"/>
          </a:xfrm>
        </p:spPr>
        <p:txBody>
          <a:bodyPr vert="horz" lIns="91440" tIns="45720" rIns="91440" bIns="45720" rtlCol="0">
            <a:normAutofit/>
          </a:bodyPr>
          <a:lstStyle/>
          <a:p>
            <a:pPr indent="-228600">
              <a:buFont typeface="Arial" panose="020B0604020202020204" pitchFamily="34" charset="0"/>
              <a:buChar char="•"/>
            </a:pPr>
            <a:r>
              <a:rPr lang="en-US" sz="2400" b="1" dirty="0">
                <a:latin typeface="Times New Roman" pitchFamily="18" charset="0"/>
                <a:cs typeface="Times New Roman" pitchFamily="18" charset="0"/>
              </a:rPr>
              <a:t>Function</a:t>
            </a:r>
            <a:r>
              <a:rPr lang="en-US" sz="2400" dirty="0">
                <a:latin typeface="Times New Roman" pitchFamily="18" charset="0"/>
                <a:cs typeface="Times New Roman" pitchFamily="18" charset="0"/>
              </a:rPr>
              <a:t>: Acts as the brain of the project.</a:t>
            </a:r>
          </a:p>
          <a:p>
            <a:pPr indent="-228600">
              <a:buFont typeface="Arial" panose="020B0604020202020204" pitchFamily="34" charset="0"/>
              <a:buChar char="•"/>
            </a:pPr>
            <a:r>
              <a:rPr lang="en-US" sz="2400" b="1" dirty="0">
                <a:latin typeface="Times New Roman" pitchFamily="18" charset="0"/>
                <a:cs typeface="Times New Roman" pitchFamily="18" charset="0"/>
              </a:rPr>
              <a:t>Role</a:t>
            </a:r>
            <a:r>
              <a:rPr lang="en-US" sz="2400" dirty="0">
                <a:latin typeface="Times New Roman" pitchFamily="18" charset="0"/>
                <a:cs typeface="Times New Roman" pitchFamily="18" charset="0"/>
              </a:rPr>
              <a:t>: Reads Bluetooth commands and controls the motors accordingly</a:t>
            </a:r>
          </a:p>
        </p:txBody>
      </p:sp>
      <p:pic>
        <p:nvPicPr>
          <p:cNvPr id="7" name="Picture 6">
            <a:extLst>
              <a:ext uri="{FF2B5EF4-FFF2-40B4-BE49-F238E27FC236}">
                <a16:creationId xmlns:a16="http://schemas.microsoft.com/office/drawing/2014/main" id="{E39D86D2-B846-4457-A699-60D7C3C2EC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1460" y="0"/>
            <a:ext cx="1690540" cy="557323"/>
          </a:xfrm>
          <a:prstGeom prst="rect">
            <a:avLst/>
          </a:prstGeom>
          <a:effectLst>
            <a:glow rad="228600">
              <a:schemeClr val="accent6">
                <a:satMod val="175000"/>
                <a:alpha val="40000"/>
              </a:schemeClr>
            </a:glow>
          </a:effectLst>
        </p:spPr>
      </p:pic>
      <p:pic>
        <p:nvPicPr>
          <p:cNvPr id="8" name="Picture 7">
            <a:extLst>
              <a:ext uri="{FF2B5EF4-FFF2-40B4-BE49-F238E27FC236}">
                <a16:creationId xmlns:a16="http://schemas.microsoft.com/office/drawing/2014/main" id="{35EA4EEF-2FD1-364B-CA5C-228807E7F937}"/>
              </a:ext>
            </a:extLst>
          </p:cNvPr>
          <p:cNvPicPr>
            <a:picLocks noChangeAspect="1"/>
          </p:cNvPicPr>
          <p:nvPr/>
        </p:nvPicPr>
        <p:blipFill>
          <a:blip r:embed="rId3"/>
          <a:stretch>
            <a:fillRect/>
          </a:stretch>
        </p:blipFill>
        <p:spPr>
          <a:xfrm>
            <a:off x="6202951" y="2086683"/>
            <a:ext cx="3381920" cy="3138460"/>
          </a:xfrm>
          <a:prstGeom prst="rect">
            <a:avLst/>
          </a:prstGeom>
        </p:spPr>
      </p:pic>
    </p:spTree>
    <p:extLst>
      <p:ext uri="{BB962C8B-B14F-4D97-AF65-F5344CB8AC3E}">
        <p14:creationId xmlns:p14="http://schemas.microsoft.com/office/powerpoint/2010/main" val="3996121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96E56-7511-1F71-514B-914CC89EC055}"/>
              </a:ext>
            </a:extLst>
          </p:cNvPr>
          <p:cNvSpPr>
            <a:spLocks noGrp="1"/>
          </p:cNvSpPr>
          <p:nvPr>
            <p:ph type="title"/>
          </p:nvPr>
        </p:nvSpPr>
        <p:spPr>
          <a:xfrm>
            <a:off x="1142999" y="509451"/>
            <a:ext cx="6616337" cy="742949"/>
          </a:xfrm>
        </p:spPr>
        <p:txBody>
          <a:bodyPr vert="horz" lIns="91440" tIns="45720" rIns="91440" bIns="45720" rtlCol="0" anchor="b">
            <a:normAutofit/>
          </a:bodyPr>
          <a:lstStyle/>
          <a:p>
            <a:r>
              <a:rPr lang="en-US" sz="4400" dirty="0">
                <a:latin typeface="Times New Roman" panose="02020603050405020304" pitchFamily="18" charset="0"/>
                <a:cs typeface="Times New Roman" panose="02020603050405020304" pitchFamily="18" charset="0"/>
              </a:rPr>
              <a:t>   HC-05Bluetooth </a:t>
            </a:r>
            <a:r>
              <a:rPr lang="en-US" sz="4400" dirty="0">
                <a:solidFill>
                  <a:schemeClr val="tx1"/>
                </a:solidFill>
                <a:latin typeface="Times New Roman" panose="02020603050405020304" pitchFamily="18" charset="0"/>
                <a:cs typeface="Times New Roman" panose="02020603050405020304" pitchFamily="18" charset="0"/>
              </a:rPr>
              <a:t>Module</a:t>
            </a:r>
            <a:endParaRPr lang="en-US" sz="4400" kern="1200" dirty="0">
              <a:solidFill>
                <a:srgbClr val="FFFFFF"/>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10CFCA0-3A77-69AC-1B44-3EB2FA4B2FA4}"/>
              </a:ext>
            </a:extLst>
          </p:cNvPr>
          <p:cNvSpPr>
            <a:spLocks noGrp="1"/>
          </p:cNvSpPr>
          <p:nvPr>
            <p:ph type="body" sz="half" idx="2"/>
          </p:nvPr>
        </p:nvSpPr>
        <p:spPr>
          <a:xfrm>
            <a:off x="505822" y="1864466"/>
            <a:ext cx="4172314" cy="4764934"/>
          </a:xfrm>
        </p:spPr>
        <p:txBody>
          <a:bodyPr vert="horz" lIns="91440" tIns="45720" rIns="91440" bIns="45720" rtlCol="0">
            <a:normAutofit/>
          </a:bodyPr>
          <a:lstStyle/>
          <a:p>
            <a:pPr indent="-228600"/>
            <a:r>
              <a:rPr lang="en-US" sz="2000" dirty="0">
                <a:solidFill>
                  <a:srgbClr val="FFFFFF"/>
                </a:solidFill>
              </a:rPr>
              <a:t>*</a:t>
            </a:r>
          </a:p>
          <a:p>
            <a:pPr indent="-228600">
              <a:buFont typeface="Arial" pitchFamily="34" charset="0"/>
              <a:buChar char="•"/>
            </a:pPr>
            <a:r>
              <a:rPr lang="en-US" sz="2400" b="1" dirty="0">
                <a:latin typeface="Times New Roman" pitchFamily="18" charset="0"/>
                <a:cs typeface="Times New Roman" pitchFamily="18" charset="0"/>
              </a:rPr>
              <a:t>Function:</a:t>
            </a:r>
            <a:r>
              <a:rPr lang="en-US" sz="2400" dirty="0">
                <a:latin typeface="Times New Roman" pitchFamily="18" charset="0"/>
                <a:cs typeface="Times New Roman" pitchFamily="18" charset="0"/>
              </a:rPr>
              <a:t> Enables wireless communication between your smart phone and the Arduino.</a:t>
            </a:r>
          </a:p>
          <a:p>
            <a:pPr indent="-228600">
              <a:buFont typeface="Arial" pitchFamily="34" charset="0"/>
              <a:buChar char="•"/>
            </a:pPr>
            <a:r>
              <a:rPr lang="en-US" sz="2400" b="1" dirty="0">
                <a:latin typeface="Times New Roman" pitchFamily="18" charset="0"/>
                <a:cs typeface="Times New Roman" pitchFamily="18" charset="0"/>
              </a:rPr>
              <a:t>Role:</a:t>
            </a:r>
            <a:r>
              <a:rPr lang="en-US" sz="2400" dirty="0">
                <a:latin typeface="Times New Roman" pitchFamily="18" charset="0"/>
                <a:cs typeface="Times New Roman" pitchFamily="18" charset="0"/>
              </a:rPr>
              <a:t> Receives commands from an  Android app</a:t>
            </a:r>
            <a:endParaRPr lang="en-US" sz="2000" dirty="0">
              <a:solidFill>
                <a:srgbClr val="FFFFFF"/>
              </a:solidFill>
              <a:latin typeface="Times New Roman" pitchFamily="18" charset="0"/>
              <a:cs typeface="Times New Roman" pitchFamily="18" charset="0"/>
            </a:endParaRPr>
          </a:p>
        </p:txBody>
      </p:sp>
      <p:pic>
        <p:nvPicPr>
          <p:cNvPr id="7" name="Picture 6">
            <a:extLst>
              <a:ext uri="{FF2B5EF4-FFF2-40B4-BE49-F238E27FC236}">
                <a16:creationId xmlns:a16="http://schemas.microsoft.com/office/drawing/2014/main" id="{0183C474-6BC2-B442-3DFC-841016F6A0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9262" y="140222"/>
            <a:ext cx="1690540" cy="557323"/>
          </a:xfrm>
          <a:prstGeom prst="rect">
            <a:avLst/>
          </a:prstGeom>
          <a:effectLst>
            <a:glow rad="228600">
              <a:schemeClr val="accent6">
                <a:satMod val="175000"/>
                <a:alpha val="40000"/>
              </a:schemeClr>
            </a:glow>
          </a:effectLst>
        </p:spPr>
      </p:pic>
      <p:pic>
        <p:nvPicPr>
          <p:cNvPr id="8" name="Picture 7">
            <a:extLst>
              <a:ext uri="{FF2B5EF4-FFF2-40B4-BE49-F238E27FC236}">
                <a16:creationId xmlns:a16="http://schemas.microsoft.com/office/drawing/2014/main" id="{C62EF0AF-F0EB-58F7-6731-E616BA709141}"/>
              </a:ext>
            </a:extLst>
          </p:cNvPr>
          <p:cNvPicPr>
            <a:picLocks noChangeAspect="1"/>
          </p:cNvPicPr>
          <p:nvPr/>
        </p:nvPicPr>
        <p:blipFill>
          <a:blip r:embed="rId3"/>
          <a:stretch>
            <a:fillRect/>
          </a:stretch>
        </p:blipFill>
        <p:spPr>
          <a:xfrm>
            <a:off x="5910870" y="1526720"/>
            <a:ext cx="4939466" cy="4334335"/>
          </a:xfrm>
          <a:prstGeom prst="rect">
            <a:avLst/>
          </a:prstGeom>
        </p:spPr>
      </p:pic>
    </p:spTree>
    <p:extLst>
      <p:ext uri="{BB962C8B-B14F-4D97-AF65-F5344CB8AC3E}">
        <p14:creationId xmlns:p14="http://schemas.microsoft.com/office/powerpoint/2010/main" val="3406682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B1CA8-F372-DD58-26D8-367F5EEF471A}"/>
              </a:ext>
            </a:extLst>
          </p:cNvPr>
          <p:cNvSpPr>
            <a:spLocks noGrp="1"/>
          </p:cNvSpPr>
          <p:nvPr>
            <p:ph type="title"/>
          </p:nvPr>
        </p:nvSpPr>
        <p:spPr/>
        <p:txBody>
          <a:bodyPr vert="horz" lIns="91440" tIns="45720" rIns="91440" bIns="45720" rtlCol="0" anchor="b">
            <a:normAutofit/>
          </a:bodyPr>
          <a:lstStyle/>
          <a:p>
            <a:r>
              <a:rPr lang="en-US" sz="4800" dirty="0">
                <a:solidFill>
                  <a:schemeClr val="tx1"/>
                </a:solidFill>
                <a:latin typeface="Times New Roman" panose="02020603050405020304" pitchFamily="18" charset="0"/>
                <a:cs typeface="Times New Roman" panose="02020603050405020304" pitchFamily="18" charset="0"/>
              </a:rPr>
              <a:t>Motor Driver</a:t>
            </a:r>
            <a:endParaRPr lang="en-US" sz="4800" kern="1200" dirty="0">
              <a:solidFill>
                <a:srgbClr val="FFFFFF"/>
              </a:solidFill>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2F1357B-D72C-01FD-E6C2-F7484A9E3282}"/>
              </a:ext>
            </a:extLst>
          </p:cNvPr>
          <p:cNvSpPr>
            <a:spLocks noGrp="1"/>
          </p:cNvSpPr>
          <p:nvPr>
            <p:ph sz="half" idx="1"/>
          </p:nvPr>
        </p:nvSpPr>
        <p:spPr/>
        <p:txBody>
          <a:bodyPr vert="horz" lIns="91440" tIns="45720" rIns="91440" bIns="45720" rtlCol="0">
            <a:normAutofit/>
          </a:bodyPr>
          <a:lstStyle/>
          <a:p>
            <a:r>
              <a:rPr lang="en-US" sz="2600" dirty="0">
                <a:solidFill>
                  <a:srgbClr val="FFFFFF"/>
                </a:solidFill>
              </a:rPr>
              <a:t>.</a:t>
            </a:r>
            <a:r>
              <a:rPr lang="en-US" sz="2600" dirty="0">
                <a:solidFill>
                  <a:schemeClr val="tx1"/>
                </a:solidFill>
                <a:latin typeface="Times New Roman" panose="02020603050405020304" pitchFamily="18" charset="0"/>
                <a:cs typeface="Times New Roman" panose="02020603050405020304" pitchFamily="18" charset="0"/>
              </a:rPr>
              <a:t> </a:t>
            </a:r>
            <a:endParaRPr lang="en-US" sz="2000" dirty="0">
              <a:solidFill>
                <a:srgbClr val="FFFFFF"/>
              </a:solidFill>
            </a:endParaRPr>
          </a:p>
        </p:txBody>
      </p:sp>
      <p:sp>
        <p:nvSpPr>
          <p:cNvPr id="9" name="Content Placeholder 8"/>
          <p:cNvSpPr>
            <a:spLocks noGrp="1"/>
          </p:cNvSpPr>
          <p:nvPr>
            <p:ph sz="half" idx="2"/>
          </p:nvPr>
        </p:nvSpPr>
        <p:spPr>
          <a:xfrm>
            <a:off x="738052" y="1905770"/>
            <a:ext cx="5181600" cy="4351338"/>
          </a:xfrm>
        </p:spPr>
        <p:txBody>
          <a:bodyPr/>
          <a:lstStyle/>
          <a:p>
            <a:r>
              <a:rPr lang="en-US" b="1" dirty="0">
                <a:latin typeface="Times New Roman" pitchFamily="18" charset="0"/>
                <a:cs typeface="Times New Roman" pitchFamily="18" charset="0"/>
              </a:rPr>
              <a:t>Function:</a:t>
            </a:r>
            <a:r>
              <a:rPr lang="en-US" dirty="0">
                <a:latin typeface="Times New Roman" pitchFamily="18" charset="0"/>
                <a:cs typeface="Times New Roman" pitchFamily="18" charset="0"/>
              </a:rPr>
              <a:t> Drives the DC motors. </a:t>
            </a:r>
          </a:p>
          <a:p>
            <a:r>
              <a:rPr lang="en-US" b="1" dirty="0">
                <a:latin typeface="Times New Roman" pitchFamily="18" charset="0"/>
                <a:cs typeface="Times New Roman" pitchFamily="18" charset="0"/>
              </a:rPr>
              <a:t>Role:</a:t>
            </a:r>
            <a:r>
              <a:rPr lang="en-US" dirty="0">
                <a:latin typeface="Times New Roman" pitchFamily="18" charset="0"/>
                <a:cs typeface="Times New Roman" pitchFamily="18" charset="0"/>
              </a:rPr>
              <a:t> Controls the direction and speed of the motors based on signals from the Arduino</a:t>
            </a:r>
            <a:r>
              <a:rPr lang="en-US" dirty="0"/>
              <a:t>.</a:t>
            </a:r>
          </a:p>
        </p:txBody>
      </p:sp>
      <p:pic>
        <p:nvPicPr>
          <p:cNvPr id="7" name="Picture 6">
            <a:extLst>
              <a:ext uri="{FF2B5EF4-FFF2-40B4-BE49-F238E27FC236}">
                <a16:creationId xmlns:a16="http://schemas.microsoft.com/office/drawing/2014/main" id="{FF9A3CAE-2D52-9F98-52A5-5485DF0DDED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5720" y="182512"/>
            <a:ext cx="1690540" cy="557323"/>
          </a:xfrm>
          <a:prstGeom prst="rect">
            <a:avLst/>
          </a:prstGeom>
          <a:effectLst>
            <a:glow rad="228600">
              <a:schemeClr val="accent6">
                <a:satMod val="175000"/>
                <a:alpha val="40000"/>
              </a:schemeClr>
            </a:glow>
          </a:effectLst>
        </p:spPr>
      </p:pic>
      <p:pic>
        <p:nvPicPr>
          <p:cNvPr id="8" name="Picture 7">
            <a:extLst>
              <a:ext uri="{FF2B5EF4-FFF2-40B4-BE49-F238E27FC236}">
                <a16:creationId xmlns:a16="http://schemas.microsoft.com/office/drawing/2014/main" id="{C2E317C2-69A4-E3ED-B976-0D6710875836}"/>
              </a:ext>
            </a:extLst>
          </p:cNvPr>
          <p:cNvPicPr>
            <a:picLocks noChangeAspect="1"/>
          </p:cNvPicPr>
          <p:nvPr/>
        </p:nvPicPr>
        <p:blipFill>
          <a:blip r:embed="rId3"/>
          <a:stretch>
            <a:fillRect/>
          </a:stretch>
        </p:blipFill>
        <p:spPr>
          <a:xfrm>
            <a:off x="5960446" y="1877786"/>
            <a:ext cx="4555154" cy="4230865"/>
          </a:xfrm>
          <a:prstGeom prst="rect">
            <a:avLst/>
          </a:prstGeom>
        </p:spPr>
      </p:pic>
    </p:spTree>
    <p:extLst>
      <p:ext uri="{BB962C8B-B14F-4D97-AF65-F5344CB8AC3E}">
        <p14:creationId xmlns:p14="http://schemas.microsoft.com/office/powerpoint/2010/main" val="1427581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5189-CB96-B59D-F812-0D85577E2990}"/>
              </a:ext>
            </a:extLst>
          </p:cNvPr>
          <p:cNvSpPr>
            <a:spLocks noGrp="1"/>
          </p:cNvSpPr>
          <p:nvPr>
            <p:ph type="title"/>
          </p:nvPr>
        </p:nvSpPr>
        <p:spPr>
          <a:xfrm>
            <a:off x="2690949" y="352696"/>
            <a:ext cx="4611188" cy="966653"/>
          </a:xfrm>
        </p:spPr>
        <p:txBody>
          <a:bodyPr>
            <a:normAutofit/>
          </a:bodyPr>
          <a:lstStyle/>
          <a:p>
            <a:r>
              <a:rPr lang="en-US" sz="4800" dirty="0">
                <a:solidFill>
                  <a:schemeClr val="tx1"/>
                </a:solidFill>
                <a:latin typeface="Times New Roman" panose="02020603050405020304" pitchFamily="18" charset="0"/>
                <a:cs typeface="Times New Roman" panose="02020603050405020304" pitchFamily="18" charset="0"/>
              </a:rPr>
              <a:t>DC Motor</a:t>
            </a:r>
            <a:endParaRPr lang="en-IN" sz="4800" dirty="0"/>
          </a:p>
        </p:txBody>
      </p:sp>
      <p:pic>
        <p:nvPicPr>
          <p:cNvPr id="5" name="Content Placeholder 4">
            <a:extLst>
              <a:ext uri="{FF2B5EF4-FFF2-40B4-BE49-F238E27FC236}">
                <a16:creationId xmlns:a16="http://schemas.microsoft.com/office/drawing/2014/main" id="{A55708E5-D097-A87B-8FE7-08ED3F82BF8C}"/>
              </a:ext>
            </a:extLst>
          </p:cNvPr>
          <p:cNvPicPr>
            <a:picLocks noGrp="1" noChangeAspect="1"/>
          </p:cNvPicPr>
          <p:nvPr>
            <p:ph idx="1"/>
          </p:nvPr>
        </p:nvPicPr>
        <p:blipFill>
          <a:blip r:embed="rId2"/>
          <a:stretch>
            <a:fillRect/>
          </a:stretch>
        </p:blipFill>
        <p:spPr>
          <a:xfrm>
            <a:off x="7011988" y="2514600"/>
            <a:ext cx="2514600" cy="1819275"/>
          </a:xfrm>
          <a:prstGeom prst="rect">
            <a:avLst/>
          </a:prstGeom>
        </p:spPr>
      </p:pic>
      <p:sp>
        <p:nvSpPr>
          <p:cNvPr id="4" name="Text Placeholder 3">
            <a:extLst>
              <a:ext uri="{FF2B5EF4-FFF2-40B4-BE49-F238E27FC236}">
                <a16:creationId xmlns:a16="http://schemas.microsoft.com/office/drawing/2014/main" id="{787BC117-470A-CFFE-2282-FC73F4121D53}"/>
              </a:ext>
            </a:extLst>
          </p:cNvPr>
          <p:cNvSpPr>
            <a:spLocks noGrp="1"/>
          </p:cNvSpPr>
          <p:nvPr>
            <p:ph type="body" sz="half" idx="2"/>
          </p:nvPr>
        </p:nvSpPr>
        <p:spPr/>
        <p:txBody>
          <a:bodyPr>
            <a:normAutofit/>
          </a:bodyPr>
          <a:lstStyle/>
          <a:p>
            <a:pPr>
              <a:buFont typeface="Arial" pitchFamily="34" charset="0"/>
              <a:buChar char="•"/>
            </a:pPr>
            <a:endParaRPr lang="en-US" sz="2400" dirty="0">
              <a:latin typeface="Times New Roman" pitchFamily="18" charset="0"/>
              <a:cs typeface="Times New Roman" pitchFamily="18" charset="0"/>
            </a:endParaRPr>
          </a:p>
          <a:p>
            <a:pPr>
              <a:buFont typeface="Arial" pitchFamily="34" charset="0"/>
              <a:buChar char="•"/>
            </a:pPr>
            <a:r>
              <a:rPr lang="en-US" sz="2400" b="1" dirty="0">
                <a:latin typeface="Times New Roman" pitchFamily="18" charset="0"/>
                <a:cs typeface="Times New Roman" pitchFamily="18" charset="0"/>
              </a:rPr>
              <a:t>Function:</a:t>
            </a:r>
            <a:r>
              <a:rPr lang="en-US" sz="2400" dirty="0">
                <a:latin typeface="Times New Roman" pitchFamily="18" charset="0"/>
                <a:cs typeface="Times New Roman" pitchFamily="18" charset="0"/>
              </a:rPr>
              <a:t> Provide movement.</a:t>
            </a:r>
          </a:p>
          <a:p>
            <a:pPr>
              <a:buFont typeface="Arial" pitchFamily="34" charset="0"/>
              <a:buChar char="•"/>
            </a:pPr>
            <a:r>
              <a:rPr lang="en-US" sz="2400" b="1" dirty="0">
                <a:latin typeface="Times New Roman" pitchFamily="18" charset="0"/>
                <a:cs typeface="Times New Roman" pitchFamily="18" charset="0"/>
              </a:rPr>
              <a:t>Role:</a:t>
            </a:r>
            <a:r>
              <a:rPr lang="en-US" sz="2400" dirty="0">
                <a:latin typeface="Times New Roman" pitchFamily="18" charset="0"/>
                <a:cs typeface="Times New Roman" pitchFamily="18" charset="0"/>
              </a:rPr>
              <a:t> Drive the wheels of the car forward, backward, left, and right.</a:t>
            </a:r>
            <a:endParaRPr lang="en-IN" sz="2400" dirty="0">
              <a:latin typeface="Times New Roman" pitchFamily="18" charset="0"/>
              <a:cs typeface="Times New Roman" pitchFamily="18" charset="0"/>
            </a:endParaRPr>
          </a:p>
        </p:txBody>
      </p:sp>
      <p:pic>
        <p:nvPicPr>
          <p:cNvPr id="3" name="Picture 2">
            <a:extLst>
              <a:ext uri="{FF2B5EF4-FFF2-40B4-BE49-F238E27FC236}">
                <a16:creationId xmlns:a16="http://schemas.microsoft.com/office/drawing/2014/main" id="{AA5C40BB-7059-0F55-CC3E-0B2D9A391A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9262" y="140222"/>
            <a:ext cx="1690540" cy="557323"/>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600208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ABB70-E89C-7412-1002-B30DAD1CD909}"/>
              </a:ext>
            </a:extLst>
          </p:cNvPr>
          <p:cNvSpPr>
            <a:spLocks noGrp="1"/>
          </p:cNvSpPr>
          <p:nvPr>
            <p:ph type="title"/>
          </p:nvPr>
        </p:nvSpPr>
        <p:spPr>
          <a:xfrm>
            <a:off x="3618270" y="108155"/>
            <a:ext cx="4285011" cy="1188833"/>
          </a:xfrm>
        </p:spPr>
        <p:txBody>
          <a:bodyPr/>
          <a:lstStyle/>
          <a:p>
            <a:r>
              <a:rPr lang="en-IN" b="1" dirty="0"/>
              <a:t>Block Diagram</a:t>
            </a:r>
          </a:p>
        </p:txBody>
      </p:sp>
      <p:pic>
        <p:nvPicPr>
          <p:cNvPr id="7" name="Picture 6">
            <a:extLst>
              <a:ext uri="{FF2B5EF4-FFF2-40B4-BE49-F238E27FC236}">
                <a16:creationId xmlns:a16="http://schemas.microsoft.com/office/drawing/2014/main" id="{16F3A775-A052-2AB7-EF16-6FCDA1E591CD}"/>
              </a:ext>
            </a:extLst>
          </p:cNvPr>
          <p:cNvPicPr>
            <a:picLocks noChangeAspect="1"/>
          </p:cNvPicPr>
          <p:nvPr/>
        </p:nvPicPr>
        <p:blipFill>
          <a:blip r:embed="rId2"/>
          <a:stretch>
            <a:fillRect/>
          </a:stretch>
        </p:blipFill>
        <p:spPr>
          <a:xfrm>
            <a:off x="1649082" y="2176258"/>
            <a:ext cx="6620206" cy="3386419"/>
          </a:xfrm>
          <a:prstGeom prst="rect">
            <a:avLst/>
          </a:prstGeom>
        </p:spPr>
      </p:pic>
      <p:pic>
        <p:nvPicPr>
          <p:cNvPr id="8" name="Content Placeholder 7">
            <a:extLst>
              <a:ext uri="{FF2B5EF4-FFF2-40B4-BE49-F238E27FC236}">
                <a16:creationId xmlns:a16="http://schemas.microsoft.com/office/drawing/2014/main" id="{812CF380-22E4-A359-5EA2-C52209D9300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352314" y="176478"/>
            <a:ext cx="1647331" cy="492993"/>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2549935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BAEE-28E0-FC4C-0BCF-5CD589619876}"/>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Flow</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Chart</a:t>
            </a:r>
            <a:endParaRPr lang="en-IN" b="1" dirty="0">
              <a:latin typeface="Times New Roman" panose="02020603050405020304" pitchFamily="18" charset="0"/>
              <a:cs typeface="Times New Roman" panose="02020603050405020304" pitchFamily="18" charset="0"/>
            </a:endParaRPr>
          </a:p>
        </p:txBody>
      </p:sp>
      <p:pic>
        <p:nvPicPr>
          <p:cNvPr id="5" name="Picture 4" descr="A diagram of a motor driver&#10;&#10;AI-generated content may be incorrect.">
            <a:extLst>
              <a:ext uri="{FF2B5EF4-FFF2-40B4-BE49-F238E27FC236}">
                <a16:creationId xmlns:a16="http://schemas.microsoft.com/office/drawing/2014/main" id="{8B6B5441-4E7F-6EE3-D931-7DC77080F221}"/>
              </a:ext>
            </a:extLst>
          </p:cNvPr>
          <p:cNvPicPr>
            <a:picLocks noChangeAspect="1"/>
          </p:cNvPicPr>
          <p:nvPr/>
        </p:nvPicPr>
        <p:blipFill>
          <a:blip r:embed="rId2">
            <a:extLst>
              <a:ext uri="{28A0092B-C50C-407E-A947-70E740481C1C}">
                <a14:useLocalDpi xmlns:a14="http://schemas.microsoft.com/office/drawing/2010/main" val="0"/>
              </a:ext>
            </a:extLst>
          </a:blip>
          <a:srcRect t="10489"/>
          <a:stretch/>
        </p:blipFill>
        <p:spPr>
          <a:xfrm>
            <a:off x="957942" y="1825625"/>
            <a:ext cx="9378043" cy="4351338"/>
          </a:xfrm>
          <a:prstGeom prst="rect">
            <a:avLst/>
          </a:prstGeom>
        </p:spPr>
      </p:pic>
      <p:pic>
        <p:nvPicPr>
          <p:cNvPr id="6" name="Picture 5">
            <a:extLst>
              <a:ext uri="{FF2B5EF4-FFF2-40B4-BE49-F238E27FC236}">
                <a16:creationId xmlns:a16="http://schemas.microsoft.com/office/drawing/2014/main" id="{70DE830F-B88D-2BBA-1C1E-FE23C88B2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5985" y="123714"/>
            <a:ext cx="1690540" cy="557323"/>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2127629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AAB5F-715D-3C5F-A58A-7F9AE372504C}"/>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Implementation</a:t>
            </a:r>
            <a:r>
              <a:rPr lang="en-US" dirty="0"/>
              <a:t> </a:t>
            </a:r>
            <a:endParaRPr lang="en-IN" dirty="0"/>
          </a:p>
        </p:txBody>
      </p:sp>
      <p:sp>
        <p:nvSpPr>
          <p:cNvPr id="3" name="Text Placeholder 2">
            <a:extLst>
              <a:ext uri="{FF2B5EF4-FFF2-40B4-BE49-F238E27FC236}">
                <a16:creationId xmlns:a16="http://schemas.microsoft.com/office/drawing/2014/main" id="{E01CEAA8-98A6-320A-04C1-D5C70CB6F72F}"/>
              </a:ext>
            </a:extLst>
          </p:cNvPr>
          <p:cNvSpPr>
            <a:spLocks noGrp="1"/>
          </p:cNvSpPr>
          <p:nvPr>
            <p:ph type="body" idx="1"/>
          </p:nvPr>
        </p:nvSpPr>
        <p:spPr/>
        <p:txBody>
          <a:bodyPr>
            <a:normAutofit/>
          </a:bodyPr>
          <a:lstStyle/>
          <a:p>
            <a:pPr>
              <a:buFont typeface="Wingdings" panose="05000000000000000000" pitchFamily="2" charset="2"/>
              <a:buChar char="Ø"/>
            </a:pPr>
            <a:r>
              <a:rPr lang="en-US" sz="1900" b="1" dirty="0"/>
              <a:t>Step 1  : </a:t>
            </a:r>
            <a:r>
              <a:rPr lang="en-US" sz="1900" dirty="0"/>
              <a:t>Assemble the Chassis and Motor</a:t>
            </a:r>
            <a:endParaRPr lang="en-US" sz="1900" b="1" dirty="0"/>
          </a:p>
          <a:p>
            <a:pPr>
              <a:buFont typeface="Wingdings" panose="05000000000000000000" pitchFamily="2" charset="2"/>
              <a:buChar char="Ø"/>
            </a:pPr>
            <a:r>
              <a:rPr lang="en-US" sz="1900" b="1" dirty="0"/>
              <a:t>Step 2  : </a:t>
            </a:r>
            <a:r>
              <a:rPr lang="en-US" sz="1900" dirty="0"/>
              <a:t>Set up the Arduino and motor shield</a:t>
            </a:r>
          </a:p>
          <a:p>
            <a:pPr>
              <a:buFont typeface="Wingdings" panose="05000000000000000000" pitchFamily="2" charset="2"/>
              <a:buChar char="Ø"/>
            </a:pPr>
            <a:r>
              <a:rPr lang="en-US" sz="1900" b="1" dirty="0"/>
              <a:t>Step 3  : </a:t>
            </a:r>
            <a:r>
              <a:rPr lang="en-US" sz="1900" dirty="0"/>
              <a:t>Connect the Motors</a:t>
            </a:r>
          </a:p>
          <a:p>
            <a:pPr>
              <a:buFont typeface="Wingdings" panose="05000000000000000000" pitchFamily="2" charset="2"/>
              <a:buChar char="Ø"/>
            </a:pPr>
            <a:r>
              <a:rPr lang="en-US" sz="1900" b="1" dirty="0"/>
              <a:t>Step 4  : </a:t>
            </a:r>
            <a:r>
              <a:rPr lang="en-US" sz="1900" dirty="0"/>
              <a:t>Establish Bluetooth Module Connections</a:t>
            </a:r>
          </a:p>
          <a:p>
            <a:pPr>
              <a:buFont typeface="Wingdings" panose="05000000000000000000" pitchFamily="2" charset="2"/>
              <a:buChar char="Ø"/>
            </a:pPr>
            <a:r>
              <a:rPr lang="en-US" sz="1900" b="1" dirty="0"/>
              <a:t>Step 5  :  </a:t>
            </a:r>
            <a:r>
              <a:rPr lang="en-US" sz="1900" dirty="0"/>
              <a:t>Circuit connections of Arduino and Bluetooth </a:t>
            </a:r>
          </a:p>
          <a:p>
            <a:pPr>
              <a:buFont typeface="Wingdings" panose="05000000000000000000" pitchFamily="2" charset="2"/>
              <a:buChar char="Ø"/>
            </a:pPr>
            <a:r>
              <a:rPr lang="en-US" sz="1900" b="1" dirty="0"/>
              <a:t>Step 6  </a:t>
            </a:r>
            <a:r>
              <a:rPr lang="en-US" sz="1900" dirty="0"/>
              <a:t>: Connections of motor shield and the motor</a:t>
            </a:r>
          </a:p>
          <a:p>
            <a:pPr>
              <a:buFont typeface="Wingdings" panose="05000000000000000000" pitchFamily="2" charset="2"/>
              <a:buChar char="Ø"/>
            </a:pPr>
            <a:r>
              <a:rPr lang="en-US" sz="1900" b="1" dirty="0"/>
              <a:t>Step 7  : </a:t>
            </a:r>
            <a:r>
              <a:rPr lang="en-US" sz="1900" dirty="0"/>
              <a:t>Connect the batteries to the motor shields</a:t>
            </a:r>
          </a:p>
          <a:p>
            <a:pPr>
              <a:buFont typeface="Wingdings" panose="05000000000000000000" pitchFamily="2" charset="2"/>
              <a:buChar char="Ø"/>
            </a:pPr>
            <a:r>
              <a:rPr lang="en-US" sz="1900" b="1" dirty="0"/>
              <a:t>Step 8  : </a:t>
            </a:r>
            <a:r>
              <a:rPr lang="en-US" sz="1900" dirty="0"/>
              <a:t>Arduino code is inserted to the Arduino Uno</a:t>
            </a:r>
          </a:p>
          <a:p>
            <a:pPr>
              <a:buFont typeface="Wingdings" panose="05000000000000000000" pitchFamily="2" charset="2"/>
              <a:buChar char="Ø"/>
            </a:pPr>
            <a:r>
              <a:rPr lang="en-US" sz="1900" b="1" dirty="0"/>
              <a:t>Step 9  : </a:t>
            </a:r>
            <a:r>
              <a:rPr lang="en-US" sz="1900" dirty="0"/>
              <a:t>Bluetooth installation through the mobile</a:t>
            </a:r>
          </a:p>
          <a:p>
            <a:pPr>
              <a:buFont typeface="Wingdings" panose="05000000000000000000" pitchFamily="2" charset="2"/>
              <a:buChar char="Ø"/>
            </a:pPr>
            <a:r>
              <a:rPr lang="en-US" sz="1900" b="1" dirty="0"/>
              <a:t>Step 10: </a:t>
            </a:r>
            <a:r>
              <a:rPr lang="en-US" sz="1900" dirty="0"/>
              <a:t>Connect the Bluetooth and control the car using the buttons</a:t>
            </a:r>
            <a:endParaRPr lang="en-US" sz="1900" b="1" dirty="0"/>
          </a:p>
          <a:p>
            <a:pPr>
              <a:buFont typeface="Wingdings" panose="05000000000000000000" pitchFamily="2" charset="2"/>
              <a:buChar char="Ø"/>
            </a:pPr>
            <a:endParaRPr lang="en-IN" b="1" dirty="0"/>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601598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                         OUT PUT</a:t>
            </a:r>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pic>
        <p:nvPicPr>
          <p:cNvPr id="1026" name="Picture 2"/>
          <p:cNvPicPr>
            <a:picLocks noChangeAspect="1" noChangeArrowheads="1"/>
          </p:cNvPicPr>
          <p:nvPr/>
        </p:nvPicPr>
        <p:blipFill>
          <a:blip r:embed="rId3"/>
          <a:srcRect/>
          <a:stretch>
            <a:fillRect/>
          </a:stretch>
        </p:blipFill>
        <p:spPr bwMode="auto">
          <a:xfrm>
            <a:off x="1985555" y="1920240"/>
            <a:ext cx="7080068" cy="4480560"/>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b="1" dirty="0">
                <a:latin typeface="Times New Roman" pitchFamily="18" charset="0"/>
                <a:cs typeface="Times New Roman" pitchFamily="18" charset="0"/>
              </a:rPr>
              <a:t>                        OUTPUT</a:t>
            </a:r>
          </a:p>
        </p:txBody>
      </p:sp>
      <p:pic>
        <p:nvPicPr>
          <p:cNvPr id="1026" name="Picture 2"/>
          <p:cNvPicPr>
            <a:picLocks noGrp="1" noChangeAspect="1" noChangeArrowheads="1"/>
          </p:cNvPicPr>
          <p:nvPr>
            <p:ph sz="half" idx="1"/>
          </p:nvPr>
        </p:nvPicPr>
        <p:blipFill>
          <a:blip r:embed="rId2"/>
          <a:stretch>
            <a:fillRect/>
          </a:stretch>
        </p:blipFill>
        <p:spPr bwMode="auto">
          <a:xfrm>
            <a:off x="1828801" y="1825625"/>
            <a:ext cx="3135086" cy="4351338"/>
          </a:xfrm>
          <a:prstGeom prst="rect">
            <a:avLst/>
          </a:prstGeom>
          <a:noFill/>
          <a:ln w="9525">
            <a:noFill/>
            <a:miter lim="800000"/>
            <a:headEnd/>
            <a:tailEnd/>
          </a:ln>
          <a:effectLst/>
        </p:spPr>
      </p:pic>
      <p:pic>
        <p:nvPicPr>
          <p:cNvPr id="1027" name="Picture 3"/>
          <p:cNvPicPr>
            <a:picLocks noGrp="1" noChangeAspect="1" noChangeArrowheads="1"/>
          </p:cNvPicPr>
          <p:nvPr>
            <p:ph sz="half" idx="2"/>
          </p:nvPr>
        </p:nvPicPr>
        <p:blipFill>
          <a:blip r:embed="rId3" cstate="print"/>
          <a:stretch>
            <a:fillRect/>
          </a:stretch>
        </p:blipFill>
        <p:spPr bwMode="auto">
          <a:xfrm>
            <a:off x="5942125" y="1825625"/>
            <a:ext cx="3682320" cy="4351338"/>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56E05A1D-CD7D-575C-5DA8-93455CD099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itchFamily="18" charset="0"/>
                <a:cs typeface="Times New Roman" pitchFamily="18" charset="0"/>
              </a:rPr>
              <a:t>          Over all functional results</a:t>
            </a:r>
            <a:endParaRPr lang="en-US" dirty="0"/>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graphicFrame>
        <p:nvGraphicFramePr>
          <p:cNvPr id="7" name="Table 6"/>
          <p:cNvGraphicFramePr>
            <a:graphicFrameLocks noGrp="1"/>
          </p:cNvGraphicFramePr>
          <p:nvPr/>
        </p:nvGraphicFramePr>
        <p:xfrm>
          <a:off x="1789611" y="2299063"/>
          <a:ext cx="6407331" cy="2168434"/>
        </p:xfrm>
        <a:graphic>
          <a:graphicData uri="http://schemas.openxmlformats.org/drawingml/2006/table">
            <a:tbl>
              <a:tblPr firstRow="1" bandRow="1">
                <a:tableStyleId>{F5AB1C69-6EDB-4FF4-983F-18BD219EF322}</a:tableStyleId>
              </a:tblPr>
              <a:tblGrid>
                <a:gridCol w="2135777">
                  <a:extLst>
                    <a:ext uri="{9D8B030D-6E8A-4147-A177-3AD203B41FA5}">
                      <a16:colId xmlns:a16="http://schemas.microsoft.com/office/drawing/2014/main" val="20000"/>
                    </a:ext>
                  </a:extLst>
                </a:gridCol>
                <a:gridCol w="2135777">
                  <a:extLst>
                    <a:ext uri="{9D8B030D-6E8A-4147-A177-3AD203B41FA5}">
                      <a16:colId xmlns:a16="http://schemas.microsoft.com/office/drawing/2014/main" val="20001"/>
                    </a:ext>
                  </a:extLst>
                </a:gridCol>
                <a:gridCol w="2135777">
                  <a:extLst>
                    <a:ext uri="{9D8B030D-6E8A-4147-A177-3AD203B41FA5}">
                      <a16:colId xmlns:a16="http://schemas.microsoft.com/office/drawing/2014/main" val="20002"/>
                    </a:ext>
                  </a:extLst>
                </a:gridCol>
              </a:tblGrid>
              <a:tr h="1076739">
                <a:tc>
                  <a:txBody>
                    <a:bodyPr/>
                    <a:lstStyle/>
                    <a:p>
                      <a:endParaRPr lang="en-US" dirty="0"/>
                    </a:p>
                    <a:p>
                      <a:r>
                        <a:rPr lang="en-US" dirty="0">
                          <a:solidFill>
                            <a:schemeClr val="tx1"/>
                          </a:solidFill>
                          <a:latin typeface="Times New Roman" pitchFamily="18" charset="0"/>
                          <a:cs typeface="Times New Roman" pitchFamily="18" charset="0"/>
                        </a:rPr>
                        <a:t>Project</a:t>
                      </a:r>
                    </a:p>
                  </a:txBody>
                  <a:tcPr/>
                </a:tc>
                <a:tc>
                  <a:txBody>
                    <a:bodyPr/>
                    <a:lstStyle/>
                    <a:p>
                      <a:endParaRPr lang="en-US" dirty="0">
                        <a:solidFill>
                          <a:schemeClr val="tx1"/>
                        </a:solidFill>
                      </a:endParaRPr>
                    </a:p>
                    <a:p>
                      <a:r>
                        <a:rPr lang="en-US" dirty="0">
                          <a:solidFill>
                            <a:schemeClr val="tx1"/>
                          </a:solidFill>
                          <a:latin typeface="Times New Roman" pitchFamily="18" charset="0"/>
                          <a:cs typeface="Times New Roman" pitchFamily="18" charset="0"/>
                        </a:rPr>
                        <a:t>Response</a:t>
                      </a:r>
                      <a:r>
                        <a:rPr lang="en-US" baseline="0" dirty="0">
                          <a:solidFill>
                            <a:schemeClr val="tx1"/>
                          </a:solidFill>
                          <a:latin typeface="Times New Roman" pitchFamily="18" charset="0"/>
                          <a:cs typeface="Times New Roman" pitchFamily="18" charset="0"/>
                        </a:rPr>
                        <a:t> time</a:t>
                      </a:r>
                      <a:endParaRPr lang="en-US" dirty="0">
                        <a:solidFill>
                          <a:schemeClr val="tx1"/>
                        </a:solidFill>
                        <a:latin typeface="Times New Roman" pitchFamily="18" charset="0"/>
                        <a:cs typeface="Times New Roman" pitchFamily="18" charset="0"/>
                      </a:endParaRPr>
                    </a:p>
                  </a:txBody>
                  <a:tcPr/>
                </a:tc>
                <a:tc>
                  <a:txBody>
                    <a:bodyPr/>
                    <a:lstStyle/>
                    <a:p>
                      <a:endParaRPr lang="en-US" dirty="0"/>
                    </a:p>
                    <a:p>
                      <a:r>
                        <a:rPr lang="en-US" dirty="0">
                          <a:solidFill>
                            <a:schemeClr val="tx1"/>
                          </a:solidFill>
                        </a:rPr>
                        <a:t>Accuracy </a:t>
                      </a:r>
                    </a:p>
                  </a:txBody>
                  <a:tcPr/>
                </a:tc>
                <a:extLst>
                  <a:ext uri="{0D108BD9-81ED-4DB2-BD59-A6C34878D82A}">
                    <a16:rowId xmlns:a16="http://schemas.microsoft.com/office/drawing/2014/main" val="10000"/>
                  </a:ext>
                </a:extLst>
              </a:tr>
              <a:tr h="1091695">
                <a:tc>
                  <a:txBody>
                    <a:bodyPr/>
                    <a:lstStyle/>
                    <a:p>
                      <a:r>
                        <a:rPr lang="en-US" dirty="0">
                          <a:latin typeface="Times New Roman" pitchFamily="18" charset="0"/>
                          <a:cs typeface="Times New Roman" pitchFamily="18" charset="0"/>
                        </a:rPr>
                        <a:t>Technical</a:t>
                      </a:r>
                      <a:r>
                        <a:rPr lang="en-US" baseline="0" dirty="0">
                          <a:latin typeface="Times New Roman" pitchFamily="18" charset="0"/>
                          <a:cs typeface="Times New Roman" pitchFamily="18" charset="0"/>
                        </a:rPr>
                        <a:t> </a:t>
                      </a:r>
                    </a:p>
                    <a:p>
                      <a:r>
                        <a:rPr lang="en-US" baseline="0" dirty="0">
                          <a:latin typeface="Times New Roman" pitchFamily="18" charset="0"/>
                          <a:cs typeface="Times New Roman" pitchFamily="18" charset="0"/>
                        </a:rPr>
                        <a:t>parameter</a:t>
                      </a:r>
                      <a:endParaRPr lang="en-US" dirty="0">
                        <a:latin typeface="Times New Roman" pitchFamily="18" charset="0"/>
                        <a:cs typeface="Times New Roman" pitchFamily="18" charset="0"/>
                      </a:endParaRPr>
                    </a:p>
                  </a:txBody>
                  <a:tcPr/>
                </a:tc>
                <a:tc>
                  <a:txBody>
                    <a:bodyPr/>
                    <a:lstStyle/>
                    <a:p>
                      <a:endParaRPr lang="en-US" dirty="0"/>
                    </a:p>
                    <a:p>
                      <a:r>
                        <a:rPr lang="en-US" dirty="0"/>
                        <a:t>&lt; 1 millisecond</a:t>
                      </a:r>
                    </a:p>
                  </a:txBody>
                  <a:tcPr/>
                </a:tc>
                <a:tc>
                  <a:txBody>
                    <a:bodyPr/>
                    <a:lstStyle/>
                    <a:p>
                      <a:endParaRPr lang="en-US" dirty="0"/>
                    </a:p>
                    <a:p>
                      <a:r>
                        <a:rPr lang="en-US" dirty="0">
                          <a:latin typeface="Times New Roman" pitchFamily="18" charset="0"/>
                          <a:cs typeface="Times New Roman" pitchFamily="18" charset="0"/>
                        </a:rPr>
                        <a:t>0.1–0.3 seconds</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17288"/>
            <a:ext cx="10515600" cy="1325563"/>
          </a:xfrm>
          <a:effectLst>
            <a:outerShdw blurRad="50800" dist="38100" dir="2700000" algn="tl" rotWithShape="0">
              <a:prstClr val="black">
                <a:alpha val="40000"/>
              </a:prstClr>
            </a:outerShdw>
          </a:effectLst>
        </p:spPr>
        <p:txBody>
          <a:bodyPr>
            <a:normAutofit/>
          </a:bodyPr>
          <a:lstStyle/>
          <a:p>
            <a:pPr algn="ctr"/>
            <a:r>
              <a:rPr lang="en-US" sz="4800" b="1" dirty="0">
                <a:latin typeface="Times New Roman" panose="02020603050405020304" pitchFamily="18" charset="0"/>
                <a:cs typeface="Times New Roman" panose="02020603050405020304" pitchFamily="18" charset="0"/>
              </a:rPr>
              <a:t>TABLE OF CONTENTS</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96923" y="2246697"/>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Plan of Action</a:t>
            </a:r>
          </a:p>
          <a:p>
            <a:r>
              <a:rPr lang="en-US" sz="2400" dirty="0">
                <a:latin typeface="Times New Roman" panose="02020603050405020304" pitchFamily="18" charset="0"/>
                <a:cs typeface="Times New Roman" panose="02020603050405020304" pitchFamily="18" charset="0"/>
              </a:rPr>
              <a:t>Abstract</a:t>
            </a:r>
          </a:p>
          <a:p>
            <a:r>
              <a:rPr lang="en-US" sz="2400" dirty="0">
                <a:latin typeface="Times New Roman" panose="02020603050405020304" pitchFamily="18" charset="0"/>
                <a:cs typeface="Times New Roman" panose="02020603050405020304" pitchFamily="18" charset="0"/>
              </a:rPr>
              <a:t>Literature Survey</a:t>
            </a:r>
          </a:p>
          <a:p>
            <a:r>
              <a:rPr lang="en-IN" sz="2400" dirty="0">
                <a:latin typeface="Times New Roman" pitchFamily="18" charset="0"/>
                <a:cs typeface="Times New Roman" pitchFamily="18" charset="0"/>
              </a:rPr>
              <a:t>Existing System</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Components</a:t>
            </a:r>
          </a:p>
          <a:p>
            <a:r>
              <a:rPr lang="en-US" sz="2400" dirty="0">
                <a:latin typeface="Times New Roman" pitchFamily="18" charset="0"/>
                <a:cs typeface="Times New Roman" pitchFamily="18" charset="0"/>
              </a:rPr>
              <a:t>Block Diagram</a:t>
            </a:r>
          </a:p>
          <a:p>
            <a:r>
              <a:rPr lang="en-IN" altLang="en-US" sz="2400" dirty="0">
                <a:latin typeface="Times New Roman" panose="02020603050405020304" pitchFamily="18" charset="0"/>
                <a:cs typeface="Times New Roman" panose="02020603050405020304" pitchFamily="18" charset="0"/>
              </a:rPr>
              <a:t>Flow Chart</a:t>
            </a:r>
          </a:p>
          <a:p>
            <a:r>
              <a:rPr lang="en-IN" sz="2400" dirty="0">
                <a:latin typeface="Times New Roman" panose="02020603050405020304" pitchFamily="18" charset="0"/>
                <a:cs typeface="Times New Roman" panose="02020603050405020304" pitchFamily="18" charset="0"/>
              </a:rPr>
              <a:t>Implementation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Conclusion</a:t>
            </a:r>
          </a:p>
          <a:p>
            <a:pPr marL="0" indent="0">
              <a:buNone/>
            </a:pPr>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9949" y="156119"/>
            <a:ext cx="1690540" cy="557323"/>
          </a:xfrm>
          <a:prstGeom prst="rect">
            <a:avLst/>
          </a:prstGeom>
          <a:effectLst>
            <a:glow rad="228600">
              <a:schemeClr val="accent6">
                <a:satMod val="175000"/>
                <a:alpha val="40000"/>
              </a:schemeClr>
            </a:glo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84966-F2BD-4D98-C92D-B22DC7D4A954}"/>
              </a:ext>
            </a:extLst>
          </p:cNvPr>
          <p:cNvSpPr>
            <a:spLocks noGrp="1"/>
          </p:cNvSpPr>
          <p:nvPr>
            <p:ph type="title"/>
          </p:nvPr>
        </p:nvSpPr>
        <p:spPr>
          <a:xfrm>
            <a:off x="4525911" y="342746"/>
            <a:ext cx="3140177" cy="1325563"/>
          </a:xfrm>
        </p:spPr>
        <p:txBody>
          <a:bodyPr/>
          <a:lstStyle/>
          <a:p>
            <a:r>
              <a:rPr lang="en-US" b="1" dirty="0">
                <a:latin typeface="Times New Roman" panose="02020603050405020304" pitchFamily="18" charset="0"/>
                <a:cs typeface="Times New Roman" panose="02020603050405020304" pitchFamily="18" charset="0"/>
              </a:rPr>
              <a:t>Conclusion</a:t>
            </a:r>
            <a:endParaRPr lang="en-IN" b="1"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7B60A5-21FB-1F34-B499-D546C52FC47B}"/>
              </a:ext>
            </a:extLst>
          </p:cNvPr>
          <p:cNvSpPr>
            <a:spLocks noGrp="1"/>
          </p:cNvSpPr>
          <p:nvPr>
            <p:ph type="body" idx="1"/>
          </p:nvPr>
        </p:nvSpPr>
        <p:spPr>
          <a:xfrm>
            <a:off x="732064" y="1727653"/>
            <a:ext cx="10515600" cy="4351338"/>
          </a:xfrm>
        </p:spPr>
        <p:txBody>
          <a:bodyPr>
            <a:normAutofit/>
          </a:bodyPr>
          <a:lstStyle/>
          <a:p>
            <a:pPr marL="0" indent="0" algn="just">
              <a:buNone/>
            </a:pPr>
            <a:r>
              <a:rPr lang="en-US" sz="2400" dirty="0">
                <a:latin typeface="Times New Roman" pitchFamily="18" charset="0"/>
                <a:cs typeface="Times New Roman" pitchFamily="18" charset="0"/>
              </a:rPr>
              <a:t>The Bluetooth-controlled car project successfully demonstrates the integration of wireless communication with embedded systems to achieve remote vehicle navigation. By using an Arduino microcontroller, HC-05 Bluetooth module, and L298N motor driver, the system allows seamless control through a </a:t>
            </a:r>
            <a:r>
              <a:rPr lang="en-US" sz="2400" dirty="0" err="1">
                <a:latin typeface="Times New Roman" pitchFamily="18" charset="0"/>
                <a:cs typeface="Times New Roman" pitchFamily="18" charset="0"/>
              </a:rPr>
              <a:t>smartphone</a:t>
            </a:r>
            <a:r>
              <a:rPr lang="en-US" sz="2400" dirty="0">
                <a:latin typeface="Times New Roman" pitchFamily="18" charset="0"/>
                <a:cs typeface="Times New Roman" pitchFamily="18" charset="0"/>
              </a:rPr>
              <a:t> app. The project not only showcases practical applications of robotics and automation but also offers a strong foundation for future advancements such as obstacle avoidance, GPS tracking, or voice control..</a:t>
            </a:r>
            <a:endParaRPr lang="en-IN" sz="24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id="{5CD587B4-E7FB-DA89-53D1-0E1E4D800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1460" y="123714"/>
            <a:ext cx="1690540" cy="557323"/>
          </a:xfrm>
          <a:prstGeom prst="rect">
            <a:avLst/>
          </a:prstGeom>
          <a:effectLst>
            <a:glow rad="228600">
              <a:schemeClr val="accent6">
                <a:satMod val="175000"/>
                <a:alpha val="40000"/>
              </a:schemeClr>
            </a:glow>
          </a:effectLst>
        </p:spPr>
      </p:pic>
    </p:spTree>
    <p:extLst>
      <p:ext uri="{BB962C8B-B14F-4D97-AF65-F5344CB8AC3E}">
        <p14:creationId xmlns:p14="http://schemas.microsoft.com/office/powerpoint/2010/main" val="33649281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b="1" dirty="0">
                <a:latin typeface="Times New Roman" pitchFamily="18" charset="0"/>
                <a:cs typeface="Times New Roman" pitchFamily="18" charset="0"/>
              </a:rPr>
              <a:t>Future Scope</a:t>
            </a:r>
            <a:endParaRPr lang="en-US" b="1" dirty="0"/>
          </a:p>
        </p:txBody>
      </p:sp>
      <p:sp>
        <p:nvSpPr>
          <p:cNvPr id="3" name="Text Placeholder 2"/>
          <p:cNvSpPr>
            <a:spLocks noGrp="1"/>
          </p:cNvSpPr>
          <p:nvPr>
            <p:ph type="body" idx="1"/>
          </p:nvPr>
        </p:nvSpPr>
        <p:spPr/>
        <p:txBody>
          <a:bodyPr/>
          <a:lstStyle/>
          <a:p>
            <a:pPr algn="just"/>
            <a:r>
              <a:rPr lang="en-US" dirty="0">
                <a:latin typeface="Times New Roman" panose="02020603050405020304" pitchFamily="18" charset="0"/>
                <a:cs typeface="Times New Roman" panose="02020603050405020304" pitchFamily="18" charset="0"/>
              </a:rPr>
              <a:t>Future improvements can include adding obstacle detection using sensors, voice or gesture control, GPS tracking, and real-time video streaming. Speed control via PWM and a rechargeable battery system with solar charging can further enhance efficiency and functionality.</a:t>
            </a:r>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                    Certificates</a:t>
            </a:r>
          </a:p>
        </p:txBody>
      </p:sp>
      <p:sp>
        <p:nvSpPr>
          <p:cNvPr id="3" name="Text Placeholder 2"/>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pic>
        <p:nvPicPr>
          <p:cNvPr id="1027" name="Picture 3"/>
          <p:cNvPicPr>
            <a:picLocks noChangeAspect="1" noChangeArrowheads="1"/>
          </p:cNvPicPr>
          <p:nvPr/>
        </p:nvPicPr>
        <p:blipFill>
          <a:blip r:embed="rId3"/>
          <a:srcRect/>
          <a:stretch>
            <a:fillRect/>
          </a:stretch>
        </p:blipFill>
        <p:spPr bwMode="auto">
          <a:xfrm>
            <a:off x="0" y="1521496"/>
            <a:ext cx="12192000" cy="5336504"/>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pic>
        <p:nvPicPr>
          <p:cNvPr id="3074" name="Picture 2"/>
          <p:cNvPicPr>
            <a:picLocks noChangeAspect="1" noChangeArrowheads="1"/>
          </p:cNvPicPr>
          <p:nvPr/>
        </p:nvPicPr>
        <p:blipFill>
          <a:blip r:embed="rId3"/>
          <a:srcRect/>
          <a:stretch>
            <a:fillRect/>
          </a:stretch>
        </p:blipFill>
        <p:spPr bwMode="auto">
          <a:xfrm>
            <a:off x="1" y="796835"/>
            <a:ext cx="12192000" cy="606116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pic>
        <p:nvPicPr>
          <p:cNvPr id="2050" name="Picture 2"/>
          <p:cNvPicPr>
            <a:picLocks noChangeAspect="1" noChangeArrowheads="1"/>
          </p:cNvPicPr>
          <p:nvPr/>
        </p:nvPicPr>
        <p:blipFill>
          <a:blip r:embed="rId3"/>
          <a:srcRect/>
          <a:stretch>
            <a:fillRect/>
          </a:stretch>
        </p:blipFill>
        <p:spPr bwMode="auto">
          <a:xfrm>
            <a:off x="0" y="796098"/>
            <a:ext cx="12192000" cy="6061901"/>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56E05A1D-CD7D-575C-5DA8-93455CD099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3138" y="123714"/>
            <a:ext cx="1690540" cy="557323"/>
          </a:xfrm>
          <a:prstGeom prst="rect">
            <a:avLst/>
          </a:prstGeom>
          <a:effectLst>
            <a:glow rad="228600">
              <a:schemeClr val="accent6">
                <a:satMod val="175000"/>
                <a:alpha val="40000"/>
              </a:schemeClr>
            </a:glow>
          </a:effectLst>
        </p:spPr>
      </p:pic>
      <p:pic>
        <p:nvPicPr>
          <p:cNvPr id="5" name="Picture 2"/>
          <p:cNvPicPr>
            <a:picLocks noChangeAspect="1" noChangeArrowheads="1"/>
          </p:cNvPicPr>
          <p:nvPr/>
        </p:nvPicPr>
        <p:blipFill>
          <a:blip r:embed="rId3"/>
          <a:srcRect/>
          <a:stretch>
            <a:fillRect/>
          </a:stretch>
        </p:blipFill>
        <p:spPr bwMode="auto">
          <a:xfrm>
            <a:off x="0" y="783771"/>
            <a:ext cx="12192000" cy="6074229"/>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pic>
        <p:nvPicPr>
          <p:cNvPr id="1026" name="Picture 2" descr="Thank You Tech Royalty-Free Images ...">
            <a:extLst>
              <a:ext uri="{FF2B5EF4-FFF2-40B4-BE49-F238E27FC236}">
                <a16:creationId xmlns:a16="http://schemas.microsoft.com/office/drawing/2014/main" id="{047522B5-2E8B-08CE-0233-1228ED7736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973"/>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574548" y="0"/>
            <a:ext cx="10515600" cy="1325563"/>
          </a:xfrm>
          <a:effectLst>
            <a:outerShdw blurRad="50800" dist="38100" dir="2700000" algn="tl" rotWithShape="0">
              <a:prstClr val="black">
                <a:alpha val="40000"/>
              </a:prstClr>
            </a:outerShdw>
          </a:effectLst>
        </p:spPr>
        <p:txBody>
          <a:bodyPr>
            <a:normAutofit/>
          </a:bodyPr>
          <a:lstStyle/>
          <a:p>
            <a:pPr algn="ctr"/>
            <a:r>
              <a:rPr lang="en-US" sz="4800" b="1" dirty="0">
                <a:latin typeface="Times New Roman" panose="02020603050405020304" pitchFamily="18" charset="0"/>
                <a:cs typeface="Times New Roman" panose="02020603050405020304" pitchFamily="18" charset="0"/>
              </a:rPr>
              <a:t>Plan of Action</a:t>
            </a:r>
            <a:endParaRPr lang="en-IN" sz="4800" b="1" dirty="0">
              <a:latin typeface="Times New Roman" panose="02020603050405020304" pitchFamily="18" charset="0"/>
              <a:cs typeface="Times New Roman" panose="02020603050405020304" pitchFamily="18" charset="0"/>
            </a:endParaRPr>
          </a:p>
        </p:txBody>
      </p:sp>
      <p:graphicFrame>
        <p:nvGraphicFramePr>
          <p:cNvPr id="4" name="Table 4"/>
          <p:cNvGraphicFramePr>
            <a:graphicFrameLocks noGrp="1"/>
          </p:cNvGraphicFramePr>
          <p:nvPr/>
        </p:nvGraphicFramePr>
        <p:xfrm>
          <a:off x="1527487" y="1329655"/>
          <a:ext cx="8816288" cy="5380898"/>
        </p:xfrm>
        <a:graphic>
          <a:graphicData uri="http://schemas.openxmlformats.org/drawingml/2006/table">
            <a:tbl>
              <a:tblPr firstRow="1" bandRow="1">
                <a:tableStyleId>{7DF18680-E054-41AD-8BC1-D1AEF772440D}</a:tableStyleId>
              </a:tblPr>
              <a:tblGrid>
                <a:gridCol w="1039867">
                  <a:extLst>
                    <a:ext uri="{9D8B030D-6E8A-4147-A177-3AD203B41FA5}">
                      <a16:colId xmlns:a16="http://schemas.microsoft.com/office/drawing/2014/main" val="20000"/>
                    </a:ext>
                  </a:extLst>
                </a:gridCol>
                <a:gridCol w="3367454">
                  <a:extLst>
                    <a:ext uri="{9D8B030D-6E8A-4147-A177-3AD203B41FA5}">
                      <a16:colId xmlns:a16="http://schemas.microsoft.com/office/drawing/2014/main" val="20001"/>
                    </a:ext>
                  </a:extLst>
                </a:gridCol>
                <a:gridCol w="4408967">
                  <a:extLst>
                    <a:ext uri="{9D8B030D-6E8A-4147-A177-3AD203B41FA5}">
                      <a16:colId xmlns:a16="http://schemas.microsoft.com/office/drawing/2014/main" val="20002"/>
                    </a:ext>
                  </a:extLst>
                </a:gridCol>
              </a:tblGrid>
              <a:tr h="604652">
                <a:tc>
                  <a:txBody>
                    <a:bodyPr/>
                    <a:lstStyle/>
                    <a:p>
                      <a:pPr algn="ctr"/>
                      <a:r>
                        <a:rPr lang="en-IN" sz="2400" dirty="0" err="1">
                          <a:latin typeface="Times New Roman" panose="02020603050405020304" pitchFamily="18" charset="0"/>
                          <a:cs typeface="Times New Roman" panose="02020603050405020304" pitchFamily="18" charset="0"/>
                        </a:rPr>
                        <a:t>S.No</a:t>
                      </a:r>
                      <a:endParaRPr lang="en-IN" sz="2400" dirty="0">
                        <a:latin typeface="Times New Roman" panose="02020603050405020304" pitchFamily="18" charset="0"/>
                        <a:cs typeface="Times New Roman" panose="02020603050405020304" pitchFamily="18" charset="0"/>
                      </a:endParaRPr>
                    </a:p>
                  </a:txBody>
                  <a:tcPr anchor="ctr"/>
                </a:tc>
                <a:tc>
                  <a:txBody>
                    <a:bodyPr/>
                    <a:lstStyle/>
                    <a:p>
                      <a:pPr algn="ctr"/>
                      <a:r>
                        <a:rPr lang="en-IN" sz="2400" dirty="0">
                          <a:latin typeface="Times New Roman" panose="02020603050405020304" pitchFamily="18" charset="0"/>
                          <a:cs typeface="Times New Roman" panose="02020603050405020304" pitchFamily="18" charset="0"/>
                        </a:rPr>
                        <a:t>Month and Week</a:t>
                      </a:r>
                    </a:p>
                  </a:txBody>
                  <a:tcPr anchor="ctr"/>
                </a:tc>
                <a:tc>
                  <a:txBody>
                    <a:bodyPr/>
                    <a:lstStyle/>
                    <a:p>
                      <a:pPr algn="ctr"/>
                      <a:r>
                        <a:rPr lang="en-IN" sz="2400" dirty="0">
                          <a:latin typeface="Times New Roman" panose="02020603050405020304" pitchFamily="18" charset="0"/>
                          <a:cs typeface="Times New Roman" panose="02020603050405020304" pitchFamily="18" charset="0"/>
                        </a:rPr>
                        <a:t>Description</a:t>
                      </a:r>
                    </a:p>
                  </a:txBody>
                  <a:tcPr anchor="ctr"/>
                </a:tc>
                <a:extLst>
                  <a:ext uri="{0D108BD9-81ED-4DB2-BD59-A6C34878D82A}">
                    <a16:rowId xmlns:a16="http://schemas.microsoft.com/office/drawing/2014/main" val="10000"/>
                  </a:ext>
                </a:extLst>
              </a:tr>
              <a:tr h="0">
                <a:tc>
                  <a:txBody>
                    <a:bodyPr/>
                    <a:lstStyle/>
                    <a:p>
                      <a:pPr algn="ctr"/>
                      <a:r>
                        <a:rPr lang="en-IN" sz="1500" dirty="0">
                          <a:latin typeface="Times New Roman" panose="02020603050405020304" pitchFamily="18" charset="0"/>
                          <a:cs typeface="Times New Roman" panose="02020603050405020304" pitchFamily="18" charset="0"/>
                        </a:rPr>
                        <a:t>1</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January 1</a:t>
                      </a:r>
                      <a:r>
                        <a:rPr lang="en-IN" sz="1500" baseline="30000" dirty="0">
                          <a:latin typeface="Times New Roman" panose="02020603050405020304" pitchFamily="18" charset="0"/>
                          <a:cs typeface="Times New Roman" panose="02020603050405020304" pitchFamily="18" charset="0"/>
                        </a:rPr>
                        <a:t>st </a:t>
                      </a:r>
                      <a:r>
                        <a:rPr lang="en-IN" sz="1500" baseline="0" dirty="0">
                          <a:latin typeface="Times New Roman" panose="02020603050405020304" pitchFamily="18" charset="0"/>
                          <a:cs typeface="Times New Roman" panose="02020603050405020304" pitchFamily="18" charset="0"/>
                        </a:rPr>
                        <a:t>&amp; 2</a:t>
                      </a:r>
                      <a:r>
                        <a:rPr lang="en-IN" sz="1500" baseline="30000" dirty="0">
                          <a:latin typeface="Times New Roman" panose="02020603050405020304" pitchFamily="18" charset="0"/>
                          <a:cs typeface="Times New Roman" panose="02020603050405020304" pitchFamily="18" charset="0"/>
                        </a:rPr>
                        <a:t>nd</a:t>
                      </a:r>
                      <a:r>
                        <a:rPr lang="en-IN" sz="1500" baseline="0" dirty="0">
                          <a:latin typeface="Times New Roman" panose="02020603050405020304" pitchFamily="18" charset="0"/>
                          <a:cs typeface="Times New Roman" panose="02020603050405020304" pitchFamily="18" charset="0"/>
                        </a:rPr>
                        <a:t> 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Topic Finalization</a:t>
                      </a:r>
                    </a:p>
                  </a:txBody>
                  <a:tcPr anchor="ctr"/>
                </a:tc>
                <a:extLst>
                  <a:ext uri="{0D108BD9-81ED-4DB2-BD59-A6C34878D82A}">
                    <a16:rowId xmlns:a16="http://schemas.microsoft.com/office/drawing/2014/main" val="10001"/>
                  </a:ext>
                </a:extLst>
              </a:tr>
              <a:tr h="369542">
                <a:tc>
                  <a:txBody>
                    <a:bodyPr/>
                    <a:lstStyle/>
                    <a:p>
                      <a:pPr algn="ctr"/>
                      <a:r>
                        <a:rPr lang="en-IN" sz="1500" dirty="0">
                          <a:latin typeface="Times New Roman" panose="02020603050405020304" pitchFamily="18" charset="0"/>
                          <a:cs typeface="Times New Roman" panose="02020603050405020304" pitchFamily="18" charset="0"/>
                        </a:rPr>
                        <a:t>2</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January 3</a:t>
                      </a:r>
                      <a:r>
                        <a:rPr lang="en-IN" sz="1500" baseline="30000" dirty="0">
                          <a:latin typeface="Times New Roman" panose="02020603050405020304" pitchFamily="18" charset="0"/>
                          <a:cs typeface="Times New Roman" panose="02020603050405020304" pitchFamily="18" charset="0"/>
                        </a:rPr>
                        <a:t>rd</a:t>
                      </a:r>
                      <a:r>
                        <a:rPr lang="en-IN" sz="1500" baseline="0" dirty="0">
                          <a:latin typeface="Times New Roman" panose="02020603050405020304" pitchFamily="18" charset="0"/>
                          <a:cs typeface="Times New Roman" panose="02020603050405020304" pitchFamily="18" charset="0"/>
                        </a:rPr>
                        <a:t> 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Literature Review related to our title.</a:t>
                      </a:r>
                    </a:p>
                  </a:txBody>
                  <a:tcPr anchor="ctr"/>
                </a:tc>
                <a:extLst>
                  <a:ext uri="{0D108BD9-81ED-4DB2-BD59-A6C34878D82A}">
                    <a16:rowId xmlns:a16="http://schemas.microsoft.com/office/drawing/2014/main" val="10002"/>
                  </a:ext>
                </a:extLst>
              </a:tr>
              <a:tr h="438443">
                <a:tc>
                  <a:txBody>
                    <a:bodyPr/>
                    <a:lstStyle/>
                    <a:p>
                      <a:pPr algn="ctr"/>
                      <a:r>
                        <a:rPr lang="en-IN" sz="1500" dirty="0">
                          <a:latin typeface="Times New Roman" panose="02020603050405020304" pitchFamily="18" charset="0"/>
                          <a:cs typeface="Times New Roman" panose="02020603050405020304" pitchFamily="18" charset="0"/>
                        </a:rPr>
                        <a:t>3</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January 4</a:t>
                      </a:r>
                      <a:r>
                        <a:rPr lang="en-IN" sz="1500" baseline="30000" dirty="0">
                          <a:latin typeface="Times New Roman" panose="02020603050405020304" pitchFamily="18" charset="0"/>
                          <a:cs typeface="Times New Roman" panose="02020603050405020304" pitchFamily="18" charset="0"/>
                        </a:rPr>
                        <a:t>th </a:t>
                      </a:r>
                      <a:r>
                        <a:rPr lang="en-IN" sz="1500" baseline="0" dirty="0">
                          <a:latin typeface="Times New Roman" panose="02020603050405020304" pitchFamily="18" charset="0"/>
                          <a:cs typeface="Times New Roman" panose="02020603050405020304" pitchFamily="18" charset="0"/>
                        </a:rPr>
                        <a:t> 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Finalise the proposed work based on literature survey</a:t>
                      </a:r>
                    </a:p>
                  </a:txBody>
                  <a:tcPr anchor="ctr"/>
                </a:tc>
                <a:extLst>
                  <a:ext uri="{0D108BD9-81ED-4DB2-BD59-A6C34878D82A}">
                    <a16:rowId xmlns:a16="http://schemas.microsoft.com/office/drawing/2014/main" val="10003"/>
                  </a:ext>
                </a:extLst>
              </a:tr>
              <a:tr h="395654">
                <a:tc>
                  <a:txBody>
                    <a:bodyPr/>
                    <a:lstStyle/>
                    <a:p>
                      <a:pPr algn="ctr"/>
                      <a:r>
                        <a:rPr lang="en-IN" sz="1500" dirty="0">
                          <a:latin typeface="Times New Roman" panose="02020603050405020304" pitchFamily="18" charset="0"/>
                          <a:cs typeface="Times New Roman" panose="02020603050405020304" pitchFamily="18" charset="0"/>
                        </a:rPr>
                        <a:t>4</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February 1</a:t>
                      </a:r>
                      <a:r>
                        <a:rPr lang="en-IN" sz="1500" baseline="30000" dirty="0">
                          <a:latin typeface="Times New Roman" panose="02020603050405020304" pitchFamily="18" charset="0"/>
                          <a:cs typeface="Times New Roman" panose="02020603050405020304" pitchFamily="18" charset="0"/>
                        </a:rPr>
                        <a:t>st</a:t>
                      </a:r>
                      <a:r>
                        <a:rPr lang="en-IN" sz="1500" baseline="0" dirty="0">
                          <a:latin typeface="Times New Roman" panose="02020603050405020304" pitchFamily="18" charset="0"/>
                          <a:cs typeface="Times New Roman" panose="02020603050405020304" pitchFamily="18" charset="0"/>
                        </a:rPr>
                        <a:t> 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Awaiting approval from the supervisor for proposed work and methodologies</a:t>
                      </a:r>
                    </a:p>
                  </a:txBody>
                  <a:tcPr anchor="ctr"/>
                </a:tc>
                <a:extLst>
                  <a:ext uri="{0D108BD9-81ED-4DB2-BD59-A6C34878D82A}">
                    <a16:rowId xmlns:a16="http://schemas.microsoft.com/office/drawing/2014/main" val="10004"/>
                  </a:ext>
                </a:extLst>
              </a:tr>
              <a:tr h="455443">
                <a:tc>
                  <a:txBody>
                    <a:bodyPr/>
                    <a:lstStyle/>
                    <a:p>
                      <a:pPr algn="ctr"/>
                      <a:r>
                        <a:rPr lang="en-IN" sz="1500" dirty="0">
                          <a:latin typeface="Times New Roman" panose="02020603050405020304" pitchFamily="18" charset="0"/>
                          <a:cs typeface="Times New Roman" panose="02020603050405020304" pitchFamily="18" charset="0"/>
                        </a:rPr>
                        <a:t>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500" dirty="0">
                          <a:latin typeface="Times New Roman" panose="02020603050405020304" pitchFamily="18" charset="0"/>
                          <a:cs typeface="Times New Roman" panose="02020603050405020304" pitchFamily="18" charset="0"/>
                        </a:rPr>
                        <a:t>February 2</a:t>
                      </a:r>
                      <a:r>
                        <a:rPr lang="en-IN" sz="1500" baseline="30000" dirty="0">
                          <a:latin typeface="Times New Roman" panose="02020603050405020304" pitchFamily="18" charset="0"/>
                          <a:cs typeface="Times New Roman" panose="02020603050405020304" pitchFamily="18" charset="0"/>
                        </a:rPr>
                        <a:t>nd </a:t>
                      </a:r>
                      <a:r>
                        <a:rPr lang="en-IN" sz="1500" baseline="0" dirty="0">
                          <a:latin typeface="Times New Roman" panose="02020603050405020304" pitchFamily="18" charset="0"/>
                          <a:cs typeface="Times New Roman" panose="02020603050405020304" pitchFamily="18" charset="0"/>
                        </a:rPr>
                        <a:t>&amp; 3</a:t>
                      </a:r>
                      <a:r>
                        <a:rPr lang="en-IN" sz="1500" baseline="30000" dirty="0">
                          <a:latin typeface="Times New Roman" panose="02020603050405020304" pitchFamily="18" charset="0"/>
                          <a:cs typeface="Times New Roman" panose="02020603050405020304" pitchFamily="18" charset="0"/>
                        </a:rPr>
                        <a:t>rd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Working under existing system to check the experimental results</a:t>
                      </a:r>
                    </a:p>
                  </a:txBody>
                  <a:tcPr anchor="ctr"/>
                </a:tc>
                <a:extLst>
                  <a:ext uri="{0D108BD9-81ED-4DB2-BD59-A6C34878D82A}">
                    <a16:rowId xmlns:a16="http://schemas.microsoft.com/office/drawing/2014/main" val="10005"/>
                  </a:ext>
                </a:extLst>
              </a:tr>
              <a:tr h="440787">
                <a:tc>
                  <a:txBody>
                    <a:bodyPr/>
                    <a:lstStyle/>
                    <a:p>
                      <a:pPr algn="ctr"/>
                      <a:r>
                        <a:rPr lang="en-IN" sz="1500" dirty="0">
                          <a:latin typeface="Times New Roman" panose="02020603050405020304" pitchFamily="18" charset="0"/>
                          <a:cs typeface="Times New Roman" panose="02020603050405020304" pitchFamily="18" charset="0"/>
                        </a:rPr>
                        <a:t>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IN" sz="1500" dirty="0">
                          <a:latin typeface="Times New Roman" panose="02020603050405020304" pitchFamily="18" charset="0"/>
                          <a:cs typeface="Times New Roman" panose="02020603050405020304" pitchFamily="18" charset="0"/>
                        </a:rPr>
                        <a:t>February 4</a:t>
                      </a:r>
                      <a:r>
                        <a:rPr lang="en-IN" sz="1500" baseline="30000" dirty="0">
                          <a:latin typeface="Times New Roman" panose="02020603050405020304" pitchFamily="18" charset="0"/>
                          <a:cs typeface="Times New Roman" panose="02020603050405020304" pitchFamily="18" charset="0"/>
                        </a:rPr>
                        <a:t>th </a:t>
                      </a:r>
                      <a:r>
                        <a:rPr lang="en-IN" sz="1500" baseline="0" dirty="0">
                          <a:latin typeface="Times New Roman" panose="02020603050405020304" pitchFamily="18" charset="0"/>
                          <a:cs typeface="Times New Roman" panose="02020603050405020304" pitchFamily="18" charset="0"/>
                        </a:rPr>
                        <a:t>Week &amp; March 1</a:t>
                      </a:r>
                      <a:r>
                        <a:rPr lang="en-IN" sz="1500" baseline="30000" dirty="0">
                          <a:latin typeface="Times New Roman" panose="02020603050405020304" pitchFamily="18" charset="0"/>
                          <a:cs typeface="Times New Roman" panose="02020603050405020304" pitchFamily="18" charset="0"/>
                        </a:rPr>
                        <a:t>st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Programming related to proposed system</a:t>
                      </a:r>
                    </a:p>
                  </a:txBody>
                  <a:tcPr anchor="ctr"/>
                </a:tc>
                <a:extLst>
                  <a:ext uri="{0D108BD9-81ED-4DB2-BD59-A6C34878D82A}">
                    <a16:rowId xmlns:a16="http://schemas.microsoft.com/office/drawing/2014/main" val="10006"/>
                  </a:ext>
                </a:extLst>
              </a:tr>
              <a:tr h="430823">
                <a:tc>
                  <a:txBody>
                    <a:bodyPr/>
                    <a:lstStyle/>
                    <a:p>
                      <a:pPr algn="ctr"/>
                      <a:r>
                        <a:rPr lang="en-IN" sz="1500" dirty="0">
                          <a:latin typeface="Times New Roman" panose="02020603050405020304" pitchFamily="18" charset="0"/>
                          <a:cs typeface="Times New Roman" panose="02020603050405020304" pitchFamily="18" charset="0"/>
                        </a:rPr>
                        <a:t>7</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March 2</a:t>
                      </a:r>
                      <a:r>
                        <a:rPr lang="en-IN" sz="1500" baseline="30000" dirty="0">
                          <a:latin typeface="Times New Roman" panose="02020603050405020304" pitchFamily="18" charset="0"/>
                          <a:cs typeface="Times New Roman" panose="02020603050405020304" pitchFamily="18" charset="0"/>
                        </a:rPr>
                        <a:t>nd</a:t>
                      </a:r>
                      <a:r>
                        <a:rPr lang="en-IN" sz="1500" baseline="-25000" dirty="0">
                          <a:latin typeface="Times New Roman" panose="02020603050405020304" pitchFamily="18" charset="0"/>
                          <a:cs typeface="Times New Roman" panose="02020603050405020304" pitchFamily="18" charset="0"/>
                        </a:rPr>
                        <a:t>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Execution of proposed system Level-1</a:t>
                      </a:r>
                    </a:p>
                  </a:txBody>
                  <a:tcPr anchor="ctr"/>
                </a:tc>
                <a:extLst>
                  <a:ext uri="{0D108BD9-81ED-4DB2-BD59-A6C34878D82A}">
                    <a16:rowId xmlns:a16="http://schemas.microsoft.com/office/drawing/2014/main" val="10007"/>
                  </a:ext>
                </a:extLst>
              </a:tr>
              <a:tr h="422031">
                <a:tc>
                  <a:txBody>
                    <a:bodyPr/>
                    <a:lstStyle/>
                    <a:p>
                      <a:pPr algn="ctr"/>
                      <a:r>
                        <a:rPr lang="en-IN" sz="1500" dirty="0">
                          <a:latin typeface="Times New Roman" panose="02020603050405020304" pitchFamily="18" charset="0"/>
                          <a:cs typeface="Times New Roman" panose="02020603050405020304" pitchFamily="18" charset="0"/>
                        </a:rPr>
                        <a:t>8</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March 3</a:t>
                      </a:r>
                      <a:r>
                        <a:rPr lang="en-IN" sz="1500" baseline="30000" dirty="0">
                          <a:latin typeface="Times New Roman" panose="02020603050405020304" pitchFamily="18" charset="0"/>
                          <a:cs typeface="Times New Roman" panose="02020603050405020304" pitchFamily="18" charset="0"/>
                        </a:rPr>
                        <a:t>rd </a:t>
                      </a:r>
                      <a:r>
                        <a:rPr lang="en-IN" sz="1500" baseline="0" dirty="0">
                          <a:latin typeface="Times New Roman" panose="02020603050405020304" pitchFamily="18" charset="0"/>
                          <a:cs typeface="Times New Roman" panose="02020603050405020304" pitchFamily="18" charset="0"/>
                        </a:rPr>
                        <a:t>&amp; 4</a:t>
                      </a:r>
                      <a:r>
                        <a:rPr lang="en-IN" sz="1500" baseline="30000" dirty="0">
                          <a:latin typeface="Times New Roman" panose="02020603050405020304" pitchFamily="18" charset="0"/>
                          <a:cs typeface="Times New Roman" panose="02020603050405020304" pitchFamily="18" charset="0"/>
                        </a:rPr>
                        <a:t>th </a:t>
                      </a:r>
                      <a:r>
                        <a:rPr lang="en-IN" sz="1500" baseline="0" dirty="0">
                          <a:latin typeface="Times New Roman" panose="02020603050405020304" pitchFamily="18" charset="0"/>
                          <a:cs typeface="Times New Roman" panose="02020603050405020304" pitchFamily="18" charset="0"/>
                        </a:rPr>
                        <a:t> 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r>
                        <a:rPr lang="en-IN" sz="1500" dirty="0">
                          <a:latin typeface="Times New Roman" panose="02020603050405020304" pitchFamily="18" charset="0"/>
                          <a:cs typeface="Times New Roman" panose="02020603050405020304" pitchFamily="18" charset="0"/>
                        </a:rPr>
                        <a:t>Execution of proposed system Level-2</a:t>
                      </a:r>
                    </a:p>
                  </a:txBody>
                  <a:tcPr anchor="ctr"/>
                </a:tc>
                <a:extLst>
                  <a:ext uri="{0D108BD9-81ED-4DB2-BD59-A6C34878D82A}">
                    <a16:rowId xmlns:a16="http://schemas.microsoft.com/office/drawing/2014/main" val="10008"/>
                  </a:ext>
                </a:extLst>
              </a:tr>
              <a:tr h="422031">
                <a:tc>
                  <a:txBody>
                    <a:bodyPr/>
                    <a:lstStyle/>
                    <a:p>
                      <a:pPr algn="ctr"/>
                      <a:r>
                        <a:rPr lang="en-IN" sz="1500" dirty="0">
                          <a:latin typeface="Times New Roman" panose="02020603050405020304" pitchFamily="18" charset="0"/>
                          <a:cs typeface="Times New Roman" panose="02020603050405020304" pitchFamily="18" charset="0"/>
                        </a:rPr>
                        <a:t>9</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April 1</a:t>
                      </a:r>
                      <a:r>
                        <a:rPr lang="en-IN" sz="1500" baseline="30000" dirty="0">
                          <a:latin typeface="Times New Roman" panose="02020603050405020304" pitchFamily="18" charset="0"/>
                          <a:cs typeface="Times New Roman" panose="02020603050405020304" pitchFamily="18" charset="0"/>
                        </a:rPr>
                        <a:t>st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Final Experimental Results</a:t>
                      </a:r>
                    </a:p>
                  </a:txBody>
                  <a:tcPr anchor="ctr"/>
                </a:tc>
                <a:extLst>
                  <a:ext uri="{0D108BD9-81ED-4DB2-BD59-A6C34878D82A}">
                    <a16:rowId xmlns:a16="http://schemas.microsoft.com/office/drawing/2014/main" val="10009"/>
                  </a:ext>
                </a:extLst>
              </a:tr>
              <a:tr h="430823">
                <a:tc>
                  <a:txBody>
                    <a:bodyPr/>
                    <a:lstStyle/>
                    <a:p>
                      <a:pPr algn="ctr"/>
                      <a:r>
                        <a:rPr lang="en-IN" sz="1500" dirty="0">
                          <a:latin typeface="Times New Roman" panose="02020603050405020304" pitchFamily="18" charset="0"/>
                          <a:cs typeface="Times New Roman" panose="02020603050405020304" pitchFamily="18" charset="0"/>
                        </a:rPr>
                        <a:t>10</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April 2</a:t>
                      </a:r>
                      <a:r>
                        <a:rPr lang="en-IN" sz="1500" baseline="30000" dirty="0">
                          <a:latin typeface="Times New Roman" panose="02020603050405020304" pitchFamily="18" charset="0"/>
                          <a:cs typeface="Times New Roman" panose="02020603050405020304" pitchFamily="18" charset="0"/>
                        </a:rPr>
                        <a:t>nd </a:t>
                      </a:r>
                      <a:r>
                        <a:rPr lang="en-IN" sz="1500" baseline="0" dirty="0">
                          <a:latin typeface="Times New Roman" panose="02020603050405020304" pitchFamily="18" charset="0"/>
                          <a:cs typeface="Times New Roman" panose="02020603050405020304" pitchFamily="18" charset="0"/>
                        </a:rPr>
                        <a:t>and 3</a:t>
                      </a:r>
                      <a:r>
                        <a:rPr lang="en-IN" sz="1500" baseline="30000" dirty="0">
                          <a:latin typeface="Times New Roman" panose="02020603050405020304" pitchFamily="18" charset="0"/>
                          <a:cs typeface="Times New Roman" panose="02020603050405020304" pitchFamily="18" charset="0"/>
                        </a:rPr>
                        <a:t>rd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Report making and participation in Conference</a:t>
                      </a:r>
                    </a:p>
                  </a:txBody>
                  <a:tcPr anchor="ctr"/>
                </a:tc>
                <a:extLst>
                  <a:ext uri="{0D108BD9-81ED-4DB2-BD59-A6C34878D82A}">
                    <a16:rowId xmlns:a16="http://schemas.microsoft.com/office/drawing/2014/main" val="10010"/>
                  </a:ext>
                </a:extLst>
              </a:tr>
              <a:tr h="404446">
                <a:tc>
                  <a:txBody>
                    <a:bodyPr/>
                    <a:lstStyle/>
                    <a:p>
                      <a:pPr algn="ctr"/>
                      <a:r>
                        <a:rPr lang="en-IN" sz="1500" dirty="0">
                          <a:latin typeface="Times New Roman" panose="02020603050405020304" pitchFamily="18" charset="0"/>
                          <a:cs typeface="Times New Roman" panose="02020603050405020304" pitchFamily="18" charset="0"/>
                        </a:rPr>
                        <a:t>11</a:t>
                      </a:r>
                    </a:p>
                  </a:txBody>
                  <a:tcPr anchor="ctr"/>
                </a:tc>
                <a:tc>
                  <a:txBody>
                    <a:bodyPr/>
                    <a:lstStyle/>
                    <a:p>
                      <a:pPr algn="ctr"/>
                      <a:r>
                        <a:rPr lang="en-IN" sz="1500" dirty="0">
                          <a:latin typeface="Times New Roman" panose="02020603050405020304" pitchFamily="18" charset="0"/>
                          <a:cs typeface="Times New Roman" panose="02020603050405020304" pitchFamily="18" charset="0"/>
                        </a:rPr>
                        <a:t>April 4</a:t>
                      </a:r>
                      <a:r>
                        <a:rPr lang="en-IN" sz="1500" baseline="30000" dirty="0">
                          <a:latin typeface="Times New Roman" panose="02020603050405020304" pitchFamily="18" charset="0"/>
                          <a:cs typeface="Times New Roman" panose="02020603050405020304" pitchFamily="18" charset="0"/>
                        </a:rPr>
                        <a:t>th </a:t>
                      </a:r>
                      <a:r>
                        <a:rPr lang="en-IN" sz="1500" baseline="0" dirty="0">
                          <a:latin typeface="Times New Roman" panose="02020603050405020304" pitchFamily="18" charset="0"/>
                          <a:cs typeface="Times New Roman" panose="02020603050405020304" pitchFamily="18" charset="0"/>
                        </a:rPr>
                        <a:t>Week</a:t>
                      </a:r>
                      <a:endParaRPr lang="en-IN" sz="1500" dirty="0">
                        <a:latin typeface="Times New Roman" panose="02020603050405020304" pitchFamily="18" charset="0"/>
                        <a:cs typeface="Times New Roman" panose="02020603050405020304" pitchFamily="18" charset="0"/>
                      </a:endParaRPr>
                    </a:p>
                  </a:txBody>
                  <a:tcPr anchor="ctr"/>
                </a:tc>
                <a:tc>
                  <a:txBody>
                    <a:bodyPr/>
                    <a:lstStyle/>
                    <a:p>
                      <a:pPr marL="0" indent="0" algn="l">
                        <a:buFont typeface="Arial" panose="020B0604020202020204" pitchFamily="34" charset="0"/>
                        <a:buNone/>
                      </a:pPr>
                      <a:r>
                        <a:rPr lang="en-IN" sz="1500" dirty="0">
                          <a:latin typeface="Times New Roman" panose="02020603050405020304" pitchFamily="18" charset="0"/>
                          <a:cs typeface="Times New Roman" panose="02020603050405020304" pitchFamily="18" charset="0"/>
                        </a:rPr>
                        <a:t>Planning of Journal Publication</a:t>
                      </a:r>
                    </a:p>
                  </a:txBody>
                  <a:tcPr anchor="ctr"/>
                </a:tc>
                <a:extLst>
                  <a:ext uri="{0D108BD9-81ED-4DB2-BD59-A6C34878D82A}">
                    <a16:rowId xmlns:a16="http://schemas.microsoft.com/office/drawing/2014/main" val="10011"/>
                  </a:ext>
                </a:extLst>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43775" y="199691"/>
            <a:ext cx="1690540" cy="557323"/>
          </a:xfrm>
          <a:prstGeom prst="rect">
            <a:avLst/>
          </a:prstGeom>
          <a:effectLst>
            <a:glow rad="228600">
              <a:schemeClr val="accent6">
                <a:satMod val="175000"/>
                <a:alpha val="40000"/>
              </a:schemeClr>
            </a:glo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48269" y="335903"/>
            <a:ext cx="3721359" cy="1325563"/>
          </a:xfrm>
          <a:effectLst>
            <a:outerShdw blurRad="50800" dist="38100" dir="2700000" algn="tl" rotWithShape="0">
              <a:prstClr val="black">
                <a:alpha val="40000"/>
              </a:prstClr>
            </a:outerShdw>
          </a:effectLst>
        </p:spPr>
        <p:txBody>
          <a:bodyPr>
            <a:normAutofit/>
          </a:bodyPr>
          <a:lstStyle/>
          <a:p>
            <a:pPr algn="ctr"/>
            <a:r>
              <a:rPr lang="en-US" sz="4800" b="1" dirty="0">
                <a:latin typeface="Times New Roman" panose="02020603050405020304" pitchFamily="18" charset="0"/>
                <a:cs typeface="Times New Roman" panose="02020603050405020304" pitchFamily="18" charset="0"/>
              </a:rPr>
              <a:t>Abstract</a:t>
            </a:r>
            <a:endParaRPr lang="en-IN" sz="4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76739" y="1661466"/>
            <a:ext cx="9638521" cy="4749281"/>
          </a:xfrm>
        </p:spPr>
        <p:txBody>
          <a:bodyPr>
            <a:noAutofit/>
          </a:bodyPr>
          <a:lstStyle/>
          <a:p>
            <a:pPr marL="0" indent="0" algn="just">
              <a:buNone/>
            </a:pPr>
            <a:r>
              <a:rPr lang="en-US" sz="2400" dirty="0">
                <a:solidFill>
                  <a:schemeClr val="tx1"/>
                </a:solidFill>
                <a:latin typeface="Times New Roman" panose="02020603050405020304" pitchFamily="18" charset="0"/>
                <a:cs typeface="Times New Roman" panose="02020603050405020304" pitchFamily="18" charset="0"/>
              </a:rPr>
              <a:t>This project implements a Bluetooth-controlled car using an Arduino microcontroller, allowing wireless operation through an app. The system consists of a robot platform equipped with two DC motors, four wheels, and a motor driver for precise movement control. A Bluetooth module enables seamless communication between the car and the mobile app, allowing users to send movement commands remotely. The 12V battery powers the system efficiently, with a slide switch for easy operation. By providing a responsive and user-friendly control mechanism, this project offers an interactive and practical solution for wireless robotic vehicle navigation</a:t>
            </a: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               Introduction</a:t>
            </a:r>
            <a:endParaRPr lang="en-US" dirty="0"/>
          </a:p>
        </p:txBody>
      </p:sp>
      <p:sp>
        <p:nvSpPr>
          <p:cNvPr id="3" name="Content Placeholder 2"/>
          <p:cNvSpPr>
            <a:spLocks noGrp="1"/>
          </p:cNvSpPr>
          <p:nvPr>
            <p:ph idx="1"/>
          </p:nvPr>
        </p:nvSpPr>
        <p:spPr/>
        <p:txBody>
          <a:bodyPr>
            <a:normAutofit/>
          </a:bodyPr>
          <a:lstStyle/>
          <a:p>
            <a:pPr algn="just"/>
            <a:r>
              <a:rPr lang="en-US" sz="2400" dirty="0">
                <a:latin typeface="Times New Roman" pitchFamily="18" charset="0"/>
                <a:cs typeface="Times New Roman" pitchFamily="18" charset="0"/>
              </a:rPr>
              <a:t>In recent years, wireless technology has revolutionized the way we interact with electronic devices, enabling greater convenience and control. One such application is the development of Bluetooth-controlled robotic vehicles, which offer a flexible and efficient alternative to traditional remote-controlled systems. This project focuses on implementing a Bluetooth-controlled car using an Arduino microcontroller, allowing users to operate the vehicle wirelessly through a mobile app. By integrating a motor driver, DC motors, and a Bluetooth module, the system ensures smooth and precise movement. A 12V battery powers the entire setup, providing stable operation, while a slide switch allows for easy activation. Designed for both practicality and user engagement, this project demonstrates an effective approach to wireless robotic navigation, making it suitable for educational, industrial, and hobbyist applications</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1460" y="0"/>
            <a:ext cx="1690540" cy="557323"/>
          </a:xfrm>
          <a:prstGeom prst="rect">
            <a:avLst/>
          </a:prstGeom>
          <a:effectLst>
            <a:glow rad="228600">
              <a:schemeClr val="accent6">
                <a:satMod val="175000"/>
                <a:alpha val="40000"/>
              </a:schemeClr>
            </a:glo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8377" y="-45732"/>
            <a:ext cx="10363200" cy="1146395"/>
          </a:xfrm>
        </p:spPr>
        <p:txBody>
          <a:bodyPr>
            <a:normAutofit/>
          </a:bodyPr>
          <a:lstStyle/>
          <a:p>
            <a:r>
              <a:rPr lang="en-US" sz="4800" b="1" dirty="0">
                <a:latin typeface="Times New Roman" panose="02020603050405020304" pitchFamily="18" charset="0"/>
                <a:cs typeface="Times New Roman" panose="02020603050405020304" pitchFamily="18" charset="0"/>
              </a:rPr>
              <a:t>Literature Survey</a:t>
            </a:r>
            <a:endParaRPr lang="en-IN" sz="4800" b="1"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47103309"/>
              </p:ext>
            </p:extLst>
          </p:nvPr>
        </p:nvGraphicFramePr>
        <p:xfrm>
          <a:off x="107950" y="1019383"/>
          <a:ext cx="11976100" cy="9387840"/>
        </p:xfrm>
        <a:graphic>
          <a:graphicData uri="http://schemas.openxmlformats.org/drawingml/2006/table">
            <a:tbl>
              <a:tblPr firstRow="1" bandRow="1">
                <a:tableStyleId>{F5AB1C69-6EDB-4FF4-983F-18BD219EF322}</a:tableStyleId>
              </a:tblPr>
              <a:tblGrid>
                <a:gridCol w="1240858">
                  <a:extLst>
                    <a:ext uri="{9D8B030D-6E8A-4147-A177-3AD203B41FA5}">
                      <a16:colId xmlns:a16="http://schemas.microsoft.com/office/drawing/2014/main" val="20000"/>
                    </a:ext>
                  </a:extLst>
                </a:gridCol>
                <a:gridCol w="3017797">
                  <a:extLst>
                    <a:ext uri="{9D8B030D-6E8A-4147-A177-3AD203B41FA5}">
                      <a16:colId xmlns:a16="http://schemas.microsoft.com/office/drawing/2014/main" val="20001"/>
                    </a:ext>
                  </a:extLst>
                </a:gridCol>
                <a:gridCol w="2729506">
                  <a:extLst>
                    <a:ext uri="{9D8B030D-6E8A-4147-A177-3AD203B41FA5}">
                      <a16:colId xmlns:a16="http://schemas.microsoft.com/office/drawing/2014/main" val="20002"/>
                    </a:ext>
                  </a:extLst>
                </a:gridCol>
                <a:gridCol w="2017856">
                  <a:extLst>
                    <a:ext uri="{9D8B030D-6E8A-4147-A177-3AD203B41FA5}">
                      <a16:colId xmlns:a16="http://schemas.microsoft.com/office/drawing/2014/main" val="20003"/>
                    </a:ext>
                  </a:extLst>
                </a:gridCol>
                <a:gridCol w="2970083">
                  <a:extLst>
                    <a:ext uri="{9D8B030D-6E8A-4147-A177-3AD203B41FA5}">
                      <a16:colId xmlns:a16="http://schemas.microsoft.com/office/drawing/2014/main" val="20004"/>
                    </a:ext>
                  </a:extLst>
                </a:gridCol>
              </a:tblGrid>
              <a:tr h="1169040">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IN" sz="2400" b="0"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2400" b="0" dirty="0">
                          <a:solidFill>
                            <a:schemeClr val="tx1"/>
                          </a:solidFill>
                          <a:latin typeface="Times New Roman" panose="02020603050405020304" pitchFamily="18" charset="0"/>
                          <a:cs typeface="Times New Roman" panose="02020603050405020304" pitchFamily="18" charset="0"/>
                        </a:rPr>
                        <a:t>Published</a:t>
                      </a:r>
                    </a:p>
                    <a:p>
                      <a:endParaRPr lang="en-US"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431634">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1.</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latin typeface="Times New Roman" pitchFamily="18" charset="0"/>
                          <a:ea typeface="+mn-ea"/>
                          <a:cs typeface="Times New Roman" pitchFamily="18" charset="0"/>
                        </a:rPr>
                        <a:t>Design of Smart Car Control System for Gesture Recognition Based on Arduino</a:t>
                      </a:r>
                    </a:p>
                    <a:p>
                      <a:endParaRPr lang="en-US" sz="2400" b="1"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IN" sz="2400" dirty="0">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latin typeface="Times New Roman" pitchFamily="18" charset="0"/>
                          <a:cs typeface="Times New Roman" pitchFamily="18" charset="0"/>
                        </a:rPr>
                        <a:t>Zhexiang</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Zou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Qinyu</a:t>
                      </a:r>
                      <a:r>
                        <a:rPr lang="en-US" sz="2400" dirty="0">
                          <a:latin typeface="Times New Roman" pitchFamily="18" charset="0"/>
                          <a:cs typeface="Times New Roman" pitchFamily="18" charset="0"/>
                        </a:rPr>
                        <a:t> Wu, </a:t>
                      </a:r>
                    </a:p>
                    <a:p>
                      <a:r>
                        <a:rPr lang="en-US" sz="2400" dirty="0" err="1">
                          <a:latin typeface="Times New Roman" pitchFamily="18" charset="0"/>
                          <a:cs typeface="Times New Roman" pitchFamily="18" charset="0"/>
                        </a:rPr>
                        <a:t>Yuhang</a:t>
                      </a:r>
                      <a:r>
                        <a:rPr lang="en-US" sz="2400" dirty="0">
                          <a:latin typeface="Times New Roman" pitchFamily="18" charset="0"/>
                          <a:cs typeface="Times New Roman" pitchFamily="18" charset="0"/>
                        </a:rPr>
                        <a:t> Zhang,</a:t>
                      </a:r>
                      <a:r>
                        <a:rPr lang="en-US" sz="2400" baseline="0" dirty="0">
                          <a:latin typeface="Times New Roman" pitchFamily="18" charset="0"/>
                          <a:cs typeface="Times New Roman" pitchFamily="18" charset="0"/>
                        </a:rPr>
                        <a:t> </a:t>
                      </a:r>
                      <a:r>
                        <a:rPr lang="en-US" sz="2400" dirty="0" err="1">
                          <a:latin typeface="Times New Roman" pitchFamily="18" charset="0"/>
                          <a:cs typeface="Times New Roman" pitchFamily="18" charset="0"/>
                        </a:rPr>
                        <a:t>Kaiyuan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Wen</a:t>
                      </a:r>
                      <a:r>
                        <a:rPr lang="en-US" sz="2400" dirty="0">
                          <a:latin typeface="Times New Roman" pitchFamily="18" charset="0"/>
                          <a:cs typeface="Times New Roman" pitchFamily="18" charset="0"/>
                        </a:rPr>
                        <a:t> </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solidFill>
                            <a:schemeClr val="tx1"/>
                          </a:solidFill>
                          <a:latin typeface="Times New Roman" pitchFamily="18" charset="0"/>
                          <a:cs typeface="Times New Roman" pitchFamily="18" charset="0"/>
                        </a:rPr>
                        <a:t>2021 IEEE International Conference on Consumer Electronics and Computer  Engineering (ICCECE)</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presents a system where hand gestures are used to control a smart car. The setup involves an Arduino microcontroller, accelerometer sensors to detect gesture movements, and a Bluetooth module to transmit commands to the car. The paper discusses system architecture, circuit design, and gesture mapping for motion control. This approach aims to offer an intuitive, </a:t>
                      </a:r>
                      <a:r>
                        <a:rPr lang="en-US" sz="2400" dirty="0" err="1">
                          <a:latin typeface="Times New Roman" pitchFamily="18" charset="0"/>
                          <a:cs typeface="Times New Roman" pitchFamily="18" charset="0"/>
                        </a:rPr>
                        <a:t>touchless</a:t>
                      </a:r>
                      <a:r>
                        <a:rPr lang="en-US" sz="2400" dirty="0">
                          <a:latin typeface="Times New Roman" pitchFamily="18" charset="0"/>
                          <a:cs typeface="Times New Roman" pitchFamily="18" charset="0"/>
                        </a:rPr>
                        <a:t> way to operate small robotic vehicles.</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321947"/>
            <a:ext cx="10363200" cy="807058"/>
          </a:xfrm>
        </p:spPr>
        <p:txBody>
          <a:bodyPr>
            <a:normAutofit/>
          </a:bodyPr>
          <a:lstStyle/>
          <a:p>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dirty="0"/>
          </a:p>
        </p:txBody>
      </p:sp>
      <p:graphicFrame>
        <p:nvGraphicFramePr>
          <p:cNvPr id="4" name="Table 3"/>
          <p:cNvGraphicFramePr>
            <a:graphicFrameLocks noGrp="1"/>
          </p:cNvGraphicFramePr>
          <p:nvPr/>
        </p:nvGraphicFramePr>
        <p:xfrm>
          <a:off x="101600" y="1209662"/>
          <a:ext cx="11988799" cy="5472678"/>
        </p:xfrm>
        <a:graphic>
          <a:graphicData uri="http://schemas.openxmlformats.org/drawingml/2006/table">
            <a:tbl>
              <a:tblPr firstRow="1" bandRow="1">
                <a:tableStyleId>{F5AB1C69-6EDB-4FF4-983F-18BD219EF322}</a:tableStyleId>
              </a:tblPr>
              <a:tblGrid>
                <a:gridCol w="797375">
                  <a:extLst>
                    <a:ext uri="{9D8B030D-6E8A-4147-A177-3AD203B41FA5}">
                      <a16:colId xmlns:a16="http://schemas.microsoft.com/office/drawing/2014/main" val="20000"/>
                    </a:ext>
                  </a:extLst>
                </a:gridCol>
                <a:gridCol w="3146034">
                  <a:extLst>
                    <a:ext uri="{9D8B030D-6E8A-4147-A177-3AD203B41FA5}">
                      <a16:colId xmlns:a16="http://schemas.microsoft.com/office/drawing/2014/main" val="20001"/>
                    </a:ext>
                  </a:extLst>
                </a:gridCol>
                <a:gridCol w="2845494">
                  <a:extLst>
                    <a:ext uri="{9D8B030D-6E8A-4147-A177-3AD203B41FA5}">
                      <a16:colId xmlns:a16="http://schemas.microsoft.com/office/drawing/2014/main" val="20002"/>
                    </a:ext>
                  </a:extLst>
                </a:gridCol>
                <a:gridCol w="2103603">
                  <a:extLst>
                    <a:ext uri="{9D8B030D-6E8A-4147-A177-3AD203B41FA5}">
                      <a16:colId xmlns:a16="http://schemas.microsoft.com/office/drawing/2014/main" val="20003"/>
                    </a:ext>
                  </a:extLst>
                </a:gridCol>
                <a:gridCol w="3096293">
                  <a:extLst>
                    <a:ext uri="{9D8B030D-6E8A-4147-A177-3AD203B41FA5}">
                      <a16:colId xmlns:a16="http://schemas.microsoft.com/office/drawing/2014/main" val="20004"/>
                    </a:ext>
                  </a:extLst>
                </a:gridCol>
              </a:tblGrid>
              <a:tr h="1102293">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IN" sz="2400" b="0" dirty="0">
                        <a:solidFill>
                          <a:schemeClr val="tx1"/>
                        </a:solidFill>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p>
                      <a:endParaRPr lang="en-US"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253478">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2.</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Des​</a:t>
                      </a:r>
                      <a:r>
                        <a:rPr lang="en-US" sz="2400" dirty="0" err="1">
                          <a:latin typeface="Times New Roman" pitchFamily="18" charset="0"/>
                          <a:cs typeface="Times New Roman" pitchFamily="18" charset="0"/>
                        </a:rPr>
                        <a:t>ign</a:t>
                      </a:r>
                      <a:r>
                        <a:rPr lang="en-US" sz="2400" dirty="0">
                          <a:latin typeface="Times New Roman" pitchFamily="18" charset="0"/>
                          <a:cs typeface="Times New Roman" pitchFamily="18" charset="0"/>
                        </a:rPr>
                        <a:t> and Implementation of a Bluetooth Remote Controlled Car Using PIC Microcontroller"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marL="457200" indent="-457200">
                        <a:buNone/>
                      </a:pPr>
                      <a:r>
                        <a:rPr lang="en-US" sz="2400" dirty="0" err="1">
                          <a:latin typeface="Times New Roman" pitchFamily="18" charset="0"/>
                          <a:cs typeface="Times New Roman" pitchFamily="18" charset="0"/>
                        </a:rPr>
                        <a:t>A.Smit</a:t>
                      </a:r>
                      <a:r>
                        <a:rPr lang="en-US" sz="2400" dirty="0">
                          <a:latin typeface="Times New Roman" pitchFamily="18" charset="0"/>
                          <a:cs typeface="Times New Roman" pitchFamily="18" charset="0"/>
                        </a:rPr>
                        <a:t>, </a:t>
                      </a:r>
                    </a:p>
                    <a:p>
                      <a:pPr marL="457200" indent="-457200">
                        <a:buNone/>
                      </a:pPr>
                      <a:r>
                        <a:rPr lang="en-US" sz="2400" dirty="0" err="1">
                          <a:latin typeface="Times New Roman" pitchFamily="18" charset="0"/>
                          <a:cs typeface="Times New Roman" pitchFamily="18" charset="0"/>
                        </a:rPr>
                        <a:t>B.Johnson</a:t>
                      </a:r>
                      <a:r>
                        <a:rPr lang="en-US" sz="2400" dirty="0">
                          <a:latin typeface="Times New Roman" pitchFamily="18" charset="0"/>
                          <a:cs typeface="Times New Roman" pitchFamily="18" charset="0"/>
                        </a:rPr>
                        <a:t>, </a:t>
                      </a:r>
                    </a:p>
                    <a:p>
                      <a:pPr marL="457200" indent="-457200">
                        <a:buNone/>
                      </a:pPr>
                      <a:r>
                        <a:rPr lang="en-US" sz="2400" dirty="0" err="1">
                          <a:latin typeface="Times New Roman" pitchFamily="18" charset="0"/>
                          <a:cs typeface="Times New Roman" pitchFamily="18" charset="0"/>
                        </a:rPr>
                        <a:t>C.Lee</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IEEE Transactions on Vehicular Technology, 2023</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This paper details the development of a Bluetooth-controlled car using a PIC microcontroller, focusing on system architecture, communication protocols, and performance evaluation. </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70125"/>
            <a:ext cx="1690540" cy="557323"/>
          </a:xfrm>
          <a:prstGeom prst="rect">
            <a:avLst/>
          </a:prstGeom>
          <a:effectLst>
            <a:glow rad="228600">
              <a:schemeClr val="accent6">
                <a:satMod val="175000"/>
                <a:alpha val="40000"/>
              </a:schemeClr>
            </a:glo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4352" y="182880"/>
            <a:ext cx="10363200" cy="1154939"/>
          </a:xfrm>
        </p:spPr>
        <p:txBody>
          <a:bodyPr>
            <a:normAutofit/>
          </a:bodyPr>
          <a:lstStyle/>
          <a:p>
            <a:r>
              <a:rPr lang="en-US" sz="4800" b="1" dirty="0">
                <a:latin typeface="Times New Roman" panose="02020603050405020304" pitchFamily="18" charset="0"/>
                <a:cs typeface="Times New Roman" panose="02020603050405020304" pitchFamily="18" charset="0"/>
              </a:rPr>
              <a:t>Literature survey </a:t>
            </a:r>
            <a:r>
              <a:rPr lang="en-US" sz="4800" b="1" dirty="0" err="1">
                <a:latin typeface="Times New Roman" panose="02020603050405020304" pitchFamily="18" charset="0"/>
                <a:cs typeface="Times New Roman" panose="02020603050405020304" pitchFamily="18" charset="0"/>
              </a:rPr>
              <a:t>Contd</a:t>
            </a:r>
            <a:r>
              <a:rPr lang="en-US" sz="4800" b="1" dirty="0">
                <a:latin typeface="Times New Roman" panose="02020603050405020304" pitchFamily="18" charset="0"/>
                <a:cs typeface="Times New Roman" panose="02020603050405020304" pitchFamily="18" charset="0"/>
              </a:rPr>
              <a:t>…</a:t>
            </a:r>
            <a:endParaRPr lang="en-IN" sz="4800" dirty="0"/>
          </a:p>
        </p:txBody>
      </p:sp>
      <p:graphicFrame>
        <p:nvGraphicFramePr>
          <p:cNvPr id="6" name="Table 5"/>
          <p:cNvGraphicFramePr>
            <a:graphicFrameLocks noGrp="1"/>
          </p:cNvGraphicFramePr>
          <p:nvPr/>
        </p:nvGraphicFramePr>
        <p:xfrm>
          <a:off x="342900" y="1493520"/>
          <a:ext cx="11554333" cy="5364480"/>
        </p:xfrm>
        <a:graphic>
          <a:graphicData uri="http://schemas.openxmlformats.org/drawingml/2006/table">
            <a:tbl>
              <a:tblPr firstRow="1" bandRow="1">
                <a:tableStyleId>{F5AB1C69-6EDB-4FF4-983F-18BD219EF322}</a:tableStyleId>
              </a:tblPr>
              <a:tblGrid>
                <a:gridCol w="723547">
                  <a:extLst>
                    <a:ext uri="{9D8B030D-6E8A-4147-A177-3AD203B41FA5}">
                      <a16:colId xmlns:a16="http://schemas.microsoft.com/office/drawing/2014/main" val="20000"/>
                    </a:ext>
                  </a:extLst>
                </a:gridCol>
                <a:gridCol w="3044655">
                  <a:extLst>
                    <a:ext uri="{9D8B030D-6E8A-4147-A177-3AD203B41FA5}">
                      <a16:colId xmlns:a16="http://schemas.microsoft.com/office/drawing/2014/main" val="20001"/>
                    </a:ext>
                  </a:extLst>
                </a:gridCol>
                <a:gridCol w="2920634">
                  <a:extLst>
                    <a:ext uri="{9D8B030D-6E8A-4147-A177-3AD203B41FA5}">
                      <a16:colId xmlns:a16="http://schemas.microsoft.com/office/drawing/2014/main" val="20002"/>
                    </a:ext>
                  </a:extLst>
                </a:gridCol>
                <a:gridCol w="1868980">
                  <a:extLst>
                    <a:ext uri="{9D8B030D-6E8A-4147-A177-3AD203B41FA5}">
                      <a16:colId xmlns:a16="http://schemas.microsoft.com/office/drawing/2014/main" val="20003"/>
                    </a:ext>
                  </a:extLst>
                </a:gridCol>
                <a:gridCol w="2996517">
                  <a:extLst>
                    <a:ext uri="{9D8B030D-6E8A-4147-A177-3AD203B41FA5}">
                      <a16:colId xmlns:a16="http://schemas.microsoft.com/office/drawing/2014/main" val="20004"/>
                    </a:ext>
                  </a:extLst>
                </a:gridCol>
              </a:tblGrid>
              <a:tr h="299409">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Sl. No. </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400" b="0" dirty="0">
                        <a:solidFill>
                          <a:schemeClr val="tx1"/>
                        </a:solidFill>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Title of the Paper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pPr algn="ctr"/>
                      <a:r>
                        <a:rPr lang="en-US" sz="2400" b="0" dirty="0">
                          <a:solidFill>
                            <a:schemeClr val="tx1"/>
                          </a:solidFill>
                          <a:latin typeface="Times New Roman" panose="02020603050405020304" pitchFamily="18" charset="0"/>
                          <a:cs typeface="Times New Roman" panose="02020603050405020304" pitchFamily="18" charset="0"/>
                        </a:rPr>
                        <a:t>Author</a:t>
                      </a:r>
                      <a:endParaRPr lang="en-IN"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IN" sz="2400" b="0" dirty="0">
                        <a:solidFill>
                          <a:schemeClr val="tx1"/>
                        </a:solidFill>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sym typeface="+mn-ea"/>
                        </a:rPr>
                        <a:t>Published</a:t>
                      </a:r>
                      <a:endParaRPr lang="en-IN" sz="2400" b="0" dirty="0">
                        <a:solidFill>
                          <a:schemeClr val="tx1"/>
                        </a:solidFill>
                        <a:latin typeface="Times New Roman" panose="02020603050405020304" pitchFamily="18" charset="0"/>
                        <a:cs typeface="Times New Roman" panose="02020603050405020304" pitchFamily="18" charset="0"/>
                      </a:endParaRPr>
                    </a:p>
                    <a:p>
                      <a:endParaRPr lang="en-US" sz="2400" b="0" dirty="0">
                        <a:solidFill>
                          <a:schemeClr val="tx1"/>
                        </a:solidFill>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IN" sz="2400" b="0" dirty="0">
                          <a:solidFill>
                            <a:schemeClr val="tx1"/>
                          </a:solidFill>
                          <a:latin typeface="Times New Roman" panose="02020603050405020304" pitchFamily="18" charset="0"/>
                          <a:cs typeface="Times New Roman" panose="02020603050405020304" pitchFamily="18" charset="0"/>
                        </a:rPr>
                        <a:t>Description</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71131">
                <a:tc>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3.</a:t>
                      </a:r>
                      <a:endParaRPr lang="en-IN" sz="2400" dirty="0">
                        <a:latin typeface="Times New Roman" panose="02020603050405020304" pitchFamily="18" charset="0"/>
                        <a:cs typeface="Times New Roman" panose="02020603050405020304"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r>
                        <a:rPr lang="en-US" sz="2400" dirty="0"/>
                        <a:t>"</a:t>
                      </a:r>
                      <a:r>
                        <a:rPr lang="en-US" sz="2400" dirty="0">
                          <a:latin typeface="Times New Roman" pitchFamily="18" charset="0"/>
                          <a:cs typeface="Times New Roman" pitchFamily="18" charset="0"/>
                        </a:rPr>
                        <a:t>Dev​</a:t>
                      </a:r>
                      <a:r>
                        <a:rPr lang="en-US" sz="2400" dirty="0" err="1">
                          <a:latin typeface="Times New Roman" pitchFamily="18" charset="0"/>
                          <a:cs typeface="Times New Roman" pitchFamily="18" charset="0"/>
                        </a:rPr>
                        <a:t>elopment</a:t>
                      </a:r>
                      <a:r>
                        <a:rPr lang="en-US" sz="2400" dirty="0">
                          <a:latin typeface="Times New Roman" pitchFamily="18" charset="0"/>
                          <a:cs typeface="Times New Roman" pitchFamily="18" charset="0"/>
                        </a:rPr>
                        <a:t> of a Smartphone-Controlled Car Using Bluetooth and AVR Microcontroller"</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D.Kumar</a:t>
                      </a:r>
                      <a:r>
                        <a:rPr lang="en-US" sz="2400" dirty="0">
                          <a:latin typeface="Times New Roman" pitchFamily="18" charset="0"/>
                          <a:cs typeface="Times New Roman" pitchFamily="18" charset="0"/>
                        </a:rPr>
                        <a:t>,  </a:t>
                      </a:r>
                    </a:p>
                    <a:p>
                      <a:r>
                        <a:rPr lang="en-US" sz="2400" dirty="0" err="1">
                          <a:latin typeface="Times New Roman" pitchFamily="18" charset="0"/>
                          <a:cs typeface="Times New Roman" pitchFamily="18" charset="0"/>
                        </a:rPr>
                        <a:t>E.Wang</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itchFamily="18" charset="0"/>
                          <a:cs typeface="Times New Roman" pitchFamily="18" charset="0"/>
                        </a:rPr>
                        <a:t>IEEE International Conference on Embedded Systems, 2022</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400" dirty="0">
                          <a:latin typeface="Times New Roman" pitchFamily="18" charset="0"/>
                          <a:cs typeface="Times New Roman" pitchFamily="18" charset="0"/>
                        </a:rPr>
                        <a:t>The authors present a design for a car controlled via smart phone using Bluetooth communication with an AVR microcontroller, including hardware design and software implementation.</a:t>
                      </a:r>
                      <a:endParaRPr lang="en-IN" sz="2400" dirty="0">
                        <a:latin typeface="Times New Roman" pitchFamily="18" charset="0"/>
                        <a:cs typeface="Times New Roman" pitchFamily="18" charset="0"/>
                      </a:endParaRP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A0B6EAC4-8E11-34C1-5717-35DE16DF6B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91291" y="259965"/>
            <a:ext cx="1690540" cy="557323"/>
          </a:xfrm>
          <a:prstGeom prst="rect">
            <a:avLst/>
          </a:prstGeom>
          <a:effectLst>
            <a:glow rad="228600">
              <a:schemeClr val="accent6">
                <a:satMod val="175000"/>
                <a:alpha val="40000"/>
              </a:schemeClr>
            </a:glow>
          </a:effectLst>
        </p:spPr>
      </p:pic>
    </p:spTree>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609</TotalTime>
  <Words>1718</Words>
  <Application>Microsoft Office PowerPoint</Application>
  <PresentationFormat>Widescreen</PresentationFormat>
  <Paragraphs>315</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Algerian</vt:lpstr>
      <vt:lpstr>Arial</vt:lpstr>
      <vt:lpstr>Calibri</vt:lpstr>
      <vt:lpstr>Calibri Light</vt:lpstr>
      <vt:lpstr>Times New Roman</vt:lpstr>
      <vt:lpstr>Wingdings</vt:lpstr>
      <vt:lpstr>Office 2013 - 2022 Theme</vt:lpstr>
      <vt:lpstr>Sanskrithi School of Engineering Puttaparthi DEPARTMENT OF ELECTRONICS &amp; COMMUNICATION ENGINEERING</vt:lpstr>
      <vt:lpstr>Intelligent Parking With Arduino &amp; Bluetooth Control </vt:lpstr>
      <vt:lpstr>TABLE OF CONTENTS</vt:lpstr>
      <vt:lpstr>Plan of Action</vt:lpstr>
      <vt:lpstr>Abstract</vt:lpstr>
      <vt:lpstr>               Introduction</vt:lpstr>
      <vt:lpstr>Literature Survey</vt:lpstr>
      <vt:lpstr>Literature survey Contd…</vt:lpstr>
      <vt:lpstr>Literature survey Contd…</vt:lpstr>
      <vt:lpstr>Literature survey Contd…</vt:lpstr>
      <vt:lpstr>Literature survey Contd…</vt:lpstr>
      <vt:lpstr>Literature survey Contd…</vt:lpstr>
      <vt:lpstr>Literature survey Contd…</vt:lpstr>
      <vt:lpstr>                    Existing System</vt:lpstr>
      <vt:lpstr>Block Diagram (Existing System) </vt:lpstr>
      <vt:lpstr>Proposed System</vt:lpstr>
      <vt:lpstr>Block Diagram (Proposed System) </vt:lpstr>
      <vt:lpstr>Components</vt:lpstr>
      <vt:lpstr>               Chassis kit</vt:lpstr>
      <vt:lpstr>Arduino Uno</vt:lpstr>
      <vt:lpstr>   HC-05Bluetooth Module</vt:lpstr>
      <vt:lpstr>Motor Driver</vt:lpstr>
      <vt:lpstr>DC Motor</vt:lpstr>
      <vt:lpstr>Block Diagram</vt:lpstr>
      <vt:lpstr>Flow Chart</vt:lpstr>
      <vt:lpstr>Implementation </vt:lpstr>
      <vt:lpstr>                         OUT PUT</vt:lpstr>
      <vt:lpstr>                        OUTPUT</vt:lpstr>
      <vt:lpstr>          Over all functional results</vt:lpstr>
      <vt:lpstr>Conclusion</vt:lpstr>
      <vt:lpstr>                   Future Scope</vt:lpstr>
      <vt:lpstr>                    Certificates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Sujith sai Pesala</dc:creator>
  <cp:lastModifiedBy>ontela shamshad</cp:lastModifiedBy>
  <cp:revision>139</cp:revision>
  <dcterms:created xsi:type="dcterms:W3CDTF">2023-02-15T06:09:00Z</dcterms:created>
  <dcterms:modified xsi:type="dcterms:W3CDTF">2025-04-23T15:14:43Z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2C5E8C779AC943759E8BC088C56E0DB2_12</vt:lpwstr>
  </property>
  <property fmtid="{D5CDD505-2E9C-101B-9397-08002B2CF9AE}" pid="3" name="KSOProductBuildVer">
    <vt:lpwstr>1033-12.2.0.13489</vt:lpwstr>
  </property>
</Properties>
</file>